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2" r:id="rId5"/>
    <p:sldId id="263" r:id="rId6"/>
    <p:sldId id="264" r:id="rId7"/>
    <p:sldId id="260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993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14EB-E6D1-449B-9325-32DC14AA58B4}" type="datetimeFigureOut">
              <a:rPr lang="en-AU" smtClean="0"/>
              <a:t>27/09/2022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7F6C1F-2CAD-4E39-8648-BA34AFC0C25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59637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F6C1F-2CAD-4E39-8648-BA34AFC0C255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1235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F6C1F-2CAD-4E39-8648-BA34AFC0C255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7401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F6C1F-2CAD-4E39-8648-BA34AFC0C255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8530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F6C1F-2CAD-4E39-8648-BA34AFC0C255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8530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F6C1F-2CAD-4E39-8648-BA34AFC0C255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8530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F6C1F-2CAD-4E39-8648-BA34AFC0C255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8530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A94E-D0FC-4776-87C3-569A5D58409D}" type="datetimeFigureOut">
              <a:rPr lang="en-AU" smtClean="0"/>
              <a:t>27/09/2022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EE5A-F73C-490E-9218-8182E7BB1D2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744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A94E-D0FC-4776-87C3-569A5D58409D}" type="datetimeFigureOut">
              <a:rPr lang="en-AU" smtClean="0"/>
              <a:t>27/09/2022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EE5A-F73C-490E-9218-8182E7BB1D2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64286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A94E-D0FC-4776-87C3-569A5D58409D}" type="datetimeFigureOut">
              <a:rPr lang="en-AU" smtClean="0"/>
              <a:t>27/09/2022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EE5A-F73C-490E-9218-8182E7BB1D2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2862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A94E-D0FC-4776-87C3-569A5D58409D}" type="datetimeFigureOut">
              <a:rPr lang="en-AU" smtClean="0"/>
              <a:t>27/09/2022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EE5A-F73C-490E-9218-8182E7BB1D2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726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A94E-D0FC-4776-87C3-569A5D58409D}" type="datetimeFigureOut">
              <a:rPr lang="en-AU" smtClean="0"/>
              <a:t>27/09/2022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EE5A-F73C-490E-9218-8182E7BB1D2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83946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A94E-D0FC-4776-87C3-569A5D58409D}" type="datetimeFigureOut">
              <a:rPr lang="en-AU" smtClean="0"/>
              <a:t>27/09/2022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EE5A-F73C-490E-9218-8182E7BB1D2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9135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A94E-D0FC-4776-87C3-569A5D58409D}" type="datetimeFigureOut">
              <a:rPr lang="en-AU" smtClean="0"/>
              <a:t>27/09/2022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EE5A-F73C-490E-9218-8182E7BB1D2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7626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A94E-D0FC-4776-87C3-569A5D58409D}" type="datetimeFigureOut">
              <a:rPr lang="en-AU" smtClean="0"/>
              <a:t>27/09/2022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EE5A-F73C-490E-9218-8182E7BB1D2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274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A94E-D0FC-4776-87C3-569A5D58409D}" type="datetimeFigureOut">
              <a:rPr lang="en-AU" smtClean="0"/>
              <a:t>27/09/2022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EE5A-F73C-490E-9218-8182E7BB1D2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467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A94E-D0FC-4776-87C3-569A5D58409D}" type="datetimeFigureOut">
              <a:rPr lang="en-AU" smtClean="0"/>
              <a:t>27/09/2022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EE5A-F73C-490E-9218-8182E7BB1D2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76606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2A94E-D0FC-4776-87C3-569A5D58409D}" type="datetimeFigureOut">
              <a:rPr lang="en-AU" smtClean="0"/>
              <a:t>27/09/2022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EE5A-F73C-490E-9218-8182E7BB1D2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9972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2A94E-D0FC-4776-87C3-569A5D58409D}" type="datetimeFigureOut">
              <a:rPr lang="en-AU" smtClean="0"/>
              <a:t>27/09/2022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BEE5A-F73C-490E-9218-8182E7BB1D2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824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FFFF00"/>
                </a:solidFill>
              </a:rPr>
              <a:t>This is the </a:t>
            </a:r>
            <a:r>
              <a:rPr lang="en-AU" sz="3600" dirty="0" err="1">
                <a:solidFill>
                  <a:srgbClr val="FFFF00"/>
                </a:solidFill>
              </a:rPr>
              <a:t>Matariki</a:t>
            </a:r>
            <a:r>
              <a:rPr lang="en-AU" sz="3600" dirty="0">
                <a:solidFill>
                  <a:srgbClr val="FFFF00"/>
                </a:solidFill>
              </a:rPr>
              <a:t> cluster of stars.</a:t>
            </a:r>
          </a:p>
          <a:p>
            <a:r>
              <a:rPr lang="en-AU" sz="3600" dirty="0">
                <a:solidFill>
                  <a:srgbClr val="FFFF00"/>
                </a:solidFill>
              </a:rPr>
              <a:t>Why is this cluster significant to people of Aotearoa at this time of the year?</a:t>
            </a:r>
            <a:r>
              <a:rPr lang="en-AU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4460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55720" cy="7029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-43276"/>
            <a:ext cx="9252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solidFill>
                  <a:srgbClr val="FFFF00"/>
                </a:solidFill>
              </a:rPr>
              <a:t>You are the tohunga of your class so you need to recognise these seven stars in the sky. Notice how the  cluster is facing a different direction from the last picture. How will you recognise the </a:t>
            </a:r>
            <a:r>
              <a:rPr lang="en-AU" sz="2400" b="1" dirty="0" err="1">
                <a:solidFill>
                  <a:srgbClr val="FFFF00"/>
                </a:solidFill>
              </a:rPr>
              <a:t>Matariki</a:t>
            </a:r>
            <a:r>
              <a:rPr lang="en-AU" sz="2400" b="1" dirty="0">
                <a:solidFill>
                  <a:srgbClr val="FFFF00"/>
                </a:solidFill>
              </a:rPr>
              <a:t> cluster when you see it?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889576" y="1654314"/>
            <a:ext cx="8115794" cy="4351200"/>
            <a:chOff x="889576" y="1654314"/>
            <a:chExt cx="8115794" cy="4351200"/>
          </a:xfrm>
        </p:grpSpPr>
        <p:sp>
          <p:nvSpPr>
            <p:cNvPr id="4" name="10-Point Star 3"/>
            <p:cNvSpPr/>
            <p:nvPr/>
          </p:nvSpPr>
          <p:spPr>
            <a:xfrm>
              <a:off x="5659386" y="2964223"/>
              <a:ext cx="360040" cy="36004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" name="10-Point Star 4"/>
            <p:cNvSpPr/>
            <p:nvPr/>
          </p:nvSpPr>
          <p:spPr>
            <a:xfrm>
              <a:off x="8825350" y="2613902"/>
              <a:ext cx="180020" cy="18002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" name="10-Point Star 5"/>
            <p:cNvSpPr/>
            <p:nvPr/>
          </p:nvSpPr>
          <p:spPr>
            <a:xfrm>
              <a:off x="8809852" y="3259470"/>
              <a:ext cx="180020" cy="18002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" name="10-Point Star 6"/>
            <p:cNvSpPr/>
            <p:nvPr/>
          </p:nvSpPr>
          <p:spPr>
            <a:xfrm>
              <a:off x="2658780" y="5063674"/>
              <a:ext cx="180020" cy="18002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" name="10-Point Star 7"/>
            <p:cNvSpPr/>
            <p:nvPr/>
          </p:nvSpPr>
          <p:spPr>
            <a:xfrm>
              <a:off x="1506652" y="5825494"/>
              <a:ext cx="180020" cy="18002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10-Point Star 8"/>
            <p:cNvSpPr/>
            <p:nvPr/>
          </p:nvSpPr>
          <p:spPr>
            <a:xfrm>
              <a:off x="889576" y="2930426"/>
              <a:ext cx="288032" cy="288032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" name="10-Point Star 9"/>
            <p:cNvSpPr/>
            <p:nvPr/>
          </p:nvSpPr>
          <p:spPr>
            <a:xfrm>
              <a:off x="3573904" y="1654314"/>
              <a:ext cx="270030" cy="27003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600764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1014" y="22407"/>
            <a:ext cx="9144000" cy="68762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3" name="Group 2"/>
          <p:cNvGrpSpPr/>
          <p:nvPr/>
        </p:nvGrpSpPr>
        <p:grpSpPr>
          <a:xfrm rot="7200000">
            <a:off x="1498224" y="1555659"/>
            <a:ext cx="6264696" cy="3358753"/>
            <a:chOff x="889576" y="1654314"/>
            <a:chExt cx="8115794" cy="4351200"/>
          </a:xfrm>
        </p:grpSpPr>
        <p:sp>
          <p:nvSpPr>
            <p:cNvPr id="4" name="10-Point Star 3"/>
            <p:cNvSpPr/>
            <p:nvPr/>
          </p:nvSpPr>
          <p:spPr>
            <a:xfrm>
              <a:off x="5659386" y="2964223"/>
              <a:ext cx="360040" cy="36004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" name="10-Point Star 4"/>
            <p:cNvSpPr/>
            <p:nvPr/>
          </p:nvSpPr>
          <p:spPr>
            <a:xfrm>
              <a:off x="8825350" y="2613902"/>
              <a:ext cx="180020" cy="18002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" name="10-Point Star 5"/>
            <p:cNvSpPr/>
            <p:nvPr/>
          </p:nvSpPr>
          <p:spPr>
            <a:xfrm>
              <a:off x="8809852" y="3259470"/>
              <a:ext cx="180020" cy="18002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" name="10-Point Star 6"/>
            <p:cNvSpPr/>
            <p:nvPr/>
          </p:nvSpPr>
          <p:spPr>
            <a:xfrm>
              <a:off x="2658780" y="5063674"/>
              <a:ext cx="180020" cy="18002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" name="10-Point Star 7"/>
            <p:cNvSpPr/>
            <p:nvPr/>
          </p:nvSpPr>
          <p:spPr>
            <a:xfrm>
              <a:off x="1506652" y="5825494"/>
              <a:ext cx="180020" cy="18002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10-Point Star 8"/>
            <p:cNvSpPr/>
            <p:nvPr/>
          </p:nvSpPr>
          <p:spPr>
            <a:xfrm>
              <a:off x="889576" y="2930426"/>
              <a:ext cx="288032" cy="288032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" name="10-Point Star 9"/>
            <p:cNvSpPr/>
            <p:nvPr/>
          </p:nvSpPr>
          <p:spPr>
            <a:xfrm>
              <a:off x="3573904" y="1654314"/>
              <a:ext cx="270030" cy="27003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87467"/>
            <a:ext cx="4067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FFFF00"/>
                </a:solidFill>
              </a:rPr>
              <a:t>Is this </a:t>
            </a:r>
            <a:r>
              <a:rPr lang="en-AU" sz="3600" dirty="0" err="1">
                <a:solidFill>
                  <a:srgbClr val="FFFF00"/>
                </a:solidFill>
              </a:rPr>
              <a:t>Matariki</a:t>
            </a:r>
            <a:r>
              <a:rPr lang="en-AU" sz="3600" dirty="0">
                <a:solidFill>
                  <a:srgbClr val="FFFF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42365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1014" y="22407"/>
            <a:ext cx="9144000" cy="68762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3" name="Group 2"/>
          <p:cNvGrpSpPr/>
          <p:nvPr/>
        </p:nvGrpSpPr>
        <p:grpSpPr>
          <a:xfrm rot="12600000">
            <a:off x="1498224" y="1555659"/>
            <a:ext cx="6264696" cy="3358753"/>
            <a:chOff x="889576" y="1654314"/>
            <a:chExt cx="8115794" cy="4351200"/>
          </a:xfrm>
        </p:grpSpPr>
        <p:sp>
          <p:nvSpPr>
            <p:cNvPr id="4" name="10-Point Star 3"/>
            <p:cNvSpPr/>
            <p:nvPr/>
          </p:nvSpPr>
          <p:spPr>
            <a:xfrm>
              <a:off x="5659386" y="2964223"/>
              <a:ext cx="360040" cy="36004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" name="10-Point Star 4"/>
            <p:cNvSpPr/>
            <p:nvPr/>
          </p:nvSpPr>
          <p:spPr>
            <a:xfrm>
              <a:off x="8825350" y="2613902"/>
              <a:ext cx="180020" cy="18002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" name="10-Point Star 5"/>
            <p:cNvSpPr/>
            <p:nvPr/>
          </p:nvSpPr>
          <p:spPr>
            <a:xfrm>
              <a:off x="8809852" y="3259470"/>
              <a:ext cx="180020" cy="18002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" name="10-Point Star 6"/>
            <p:cNvSpPr/>
            <p:nvPr/>
          </p:nvSpPr>
          <p:spPr>
            <a:xfrm>
              <a:off x="2658780" y="5063674"/>
              <a:ext cx="180020" cy="18002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" name="10-Point Star 7"/>
            <p:cNvSpPr/>
            <p:nvPr/>
          </p:nvSpPr>
          <p:spPr>
            <a:xfrm>
              <a:off x="1506652" y="5825494"/>
              <a:ext cx="180020" cy="18002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10-Point Star 8"/>
            <p:cNvSpPr/>
            <p:nvPr/>
          </p:nvSpPr>
          <p:spPr>
            <a:xfrm>
              <a:off x="889576" y="2930426"/>
              <a:ext cx="288032" cy="288032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" name="10-Point Star 9"/>
            <p:cNvSpPr/>
            <p:nvPr/>
          </p:nvSpPr>
          <p:spPr>
            <a:xfrm>
              <a:off x="3573904" y="1654314"/>
              <a:ext cx="270030" cy="27003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87467"/>
            <a:ext cx="4067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FFFF00"/>
                </a:solidFill>
              </a:rPr>
              <a:t>Is this </a:t>
            </a:r>
            <a:r>
              <a:rPr lang="en-AU" sz="3600" dirty="0" err="1">
                <a:solidFill>
                  <a:srgbClr val="FFFF00"/>
                </a:solidFill>
              </a:rPr>
              <a:t>Matariki</a:t>
            </a:r>
            <a:r>
              <a:rPr lang="en-AU" sz="3600" dirty="0">
                <a:solidFill>
                  <a:srgbClr val="FFFF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1135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1014" y="22407"/>
            <a:ext cx="9144000" cy="68762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3" name="Group 2"/>
          <p:cNvGrpSpPr/>
          <p:nvPr/>
        </p:nvGrpSpPr>
        <p:grpSpPr>
          <a:xfrm>
            <a:off x="1331640" y="1555659"/>
            <a:ext cx="6264696" cy="3745549"/>
            <a:chOff x="889576" y="1654314"/>
            <a:chExt cx="8115794" cy="4852287"/>
          </a:xfrm>
        </p:grpSpPr>
        <p:sp>
          <p:nvSpPr>
            <p:cNvPr id="4" name="10-Point Star 3"/>
            <p:cNvSpPr/>
            <p:nvPr/>
          </p:nvSpPr>
          <p:spPr>
            <a:xfrm>
              <a:off x="5659386" y="3907721"/>
              <a:ext cx="360040" cy="36004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" name="10-Point Star 4"/>
            <p:cNvSpPr/>
            <p:nvPr/>
          </p:nvSpPr>
          <p:spPr>
            <a:xfrm>
              <a:off x="8825350" y="2613902"/>
              <a:ext cx="180020" cy="18002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" name="10-Point Star 5"/>
            <p:cNvSpPr/>
            <p:nvPr/>
          </p:nvSpPr>
          <p:spPr>
            <a:xfrm>
              <a:off x="8809852" y="3259470"/>
              <a:ext cx="180020" cy="18002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" name="10-Point Star 6"/>
            <p:cNvSpPr/>
            <p:nvPr/>
          </p:nvSpPr>
          <p:spPr>
            <a:xfrm>
              <a:off x="7985785" y="6326581"/>
              <a:ext cx="180020" cy="18002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" name="10-Point Star 7"/>
            <p:cNvSpPr/>
            <p:nvPr/>
          </p:nvSpPr>
          <p:spPr>
            <a:xfrm>
              <a:off x="1506652" y="5825494"/>
              <a:ext cx="180020" cy="18002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10-Point Star 8"/>
            <p:cNvSpPr/>
            <p:nvPr/>
          </p:nvSpPr>
          <p:spPr>
            <a:xfrm>
              <a:off x="889576" y="2930426"/>
              <a:ext cx="288032" cy="288032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" name="10-Point Star 9"/>
            <p:cNvSpPr/>
            <p:nvPr/>
          </p:nvSpPr>
          <p:spPr>
            <a:xfrm>
              <a:off x="3573904" y="1654314"/>
              <a:ext cx="270030" cy="27003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87467"/>
            <a:ext cx="4067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FFFF00"/>
                </a:solidFill>
              </a:rPr>
              <a:t>Is this </a:t>
            </a:r>
            <a:r>
              <a:rPr lang="en-AU" sz="3600" dirty="0" err="1">
                <a:solidFill>
                  <a:srgbClr val="FFFF00"/>
                </a:solidFill>
              </a:rPr>
              <a:t>Matariki</a:t>
            </a:r>
            <a:r>
              <a:rPr lang="en-AU" sz="3600" dirty="0">
                <a:solidFill>
                  <a:srgbClr val="FFFF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1135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1014" y="22407"/>
            <a:ext cx="9144000" cy="68762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3" name="Group 2"/>
          <p:cNvGrpSpPr/>
          <p:nvPr/>
        </p:nvGrpSpPr>
        <p:grpSpPr>
          <a:xfrm flipH="1">
            <a:off x="1498224" y="1555659"/>
            <a:ext cx="6264696" cy="3358753"/>
            <a:chOff x="889576" y="1654314"/>
            <a:chExt cx="8115794" cy="4351200"/>
          </a:xfrm>
        </p:grpSpPr>
        <p:sp>
          <p:nvSpPr>
            <p:cNvPr id="4" name="10-Point Star 3"/>
            <p:cNvSpPr/>
            <p:nvPr/>
          </p:nvSpPr>
          <p:spPr>
            <a:xfrm>
              <a:off x="5659386" y="2964223"/>
              <a:ext cx="360040" cy="36004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" name="10-Point Star 4"/>
            <p:cNvSpPr/>
            <p:nvPr/>
          </p:nvSpPr>
          <p:spPr>
            <a:xfrm>
              <a:off x="8825350" y="2613902"/>
              <a:ext cx="180020" cy="18002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" name="10-Point Star 5"/>
            <p:cNvSpPr/>
            <p:nvPr/>
          </p:nvSpPr>
          <p:spPr>
            <a:xfrm>
              <a:off x="8809852" y="3259470"/>
              <a:ext cx="180020" cy="18002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" name="10-Point Star 6"/>
            <p:cNvSpPr/>
            <p:nvPr/>
          </p:nvSpPr>
          <p:spPr>
            <a:xfrm>
              <a:off x="2658780" y="5063674"/>
              <a:ext cx="180020" cy="18002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" name="10-Point Star 7"/>
            <p:cNvSpPr/>
            <p:nvPr/>
          </p:nvSpPr>
          <p:spPr>
            <a:xfrm>
              <a:off x="1506652" y="5825494"/>
              <a:ext cx="180020" cy="18002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10-Point Star 8"/>
            <p:cNvSpPr/>
            <p:nvPr/>
          </p:nvSpPr>
          <p:spPr>
            <a:xfrm>
              <a:off x="889576" y="2930426"/>
              <a:ext cx="288032" cy="288032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" name="10-Point Star 9"/>
            <p:cNvSpPr/>
            <p:nvPr/>
          </p:nvSpPr>
          <p:spPr>
            <a:xfrm>
              <a:off x="3573904" y="1654314"/>
              <a:ext cx="270030" cy="27003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87467"/>
            <a:ext cx="4067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FFFF00"/>
                </a:solidFill>
              </a:rPr>
              <a:t>Is this </a:t>
            </a:r>
            <a:r>
              <a:rPr lang="en-AU" sz="3600" dirty="0" err="1">
                <a:solidFill>
                  <a:srgbClr val="FFFF00"/>
                </a:solidFill>
              </a:rPr>
              <a:t>Matariki</a:t>
            </a:r>
            <a:r>
              <a:rPr lang="en-AU" sz="3600" dirty="0">
                <a:solidFill>
                  <a:srgbClr val="FFFF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68774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7384"/>
            <a:ext cx="9144000" cy="68762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3" name="Group 2"/>
          <p:cNvGrpSpPr/>
          <p:nvPr/>
        </p:nvGrpSpPr>
        <p:grpSpPr>
          <a:xfrm>
            <a:off x="1455150" y="2368886"/>
            <a:ext cx="6264696" cy="3358753"/>
            <a:chOff x="889576" y="1654314"/>
            <a:chExt cx="8115794" cy="4351200"/>
          </a:xfrm>
        </p:grpSpPr>
        <p:sp>
          <p:nvSpPr>
            <p:cNvPr id="4" name="10-Point Star 3"/>
            <p:cNvSpPr/>
            <p:nvPr/>
          </p:nvSpPr>
          <p:spPr>
            <a:xfrm>
              <a:off x="5659386" y="2964223"/>
              <a:ext cx="360040" cy="36004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" name="10-Point Star 4"/>
            <p:cNvSpPr/>
            <p:nvPr/>
          </p:nvSpPr>
          <p:spPr>
            <a:xfrm>
              <a:off x="8825350" y="2613902"/>
              <a:ext cx="180020" cy="18002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" name="10-Point Star 5"/>
            <p:cNvSpPr/>
            <p:nvPr/>
          </p:nvSpPr>
          <p:spPr>
            <a:xfrm>
              <a:off x="8809852" y="3259470"/>
              <a:ext cx="180020" cy="18002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7" name="10-Point Star 6"/>
            <p:cNvSpPr/>
            <p:nvPr/>
          </p:nvSpPr>
          <p:spPr>
            <a:xfrm>
              <a:off x="2658780" y="5063674"/>
              <a:ext cx="180020" cy="18002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8" name="10-Point Star 7"/>
            <p:cNvSpPr/>
            <p:nvPr/>
          </p:nvSpPr>
          <p:spPr>
            <a:xfrm>
              <a:off x="1506652" y="5825494"/>
              <a:ext cx="180020" cy="18002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10-Point Star 8"/>
            <p:cNvSpPr/>
            <p:nvPr/>
          </p:nvSpPr>
          <p:spPr>
            <a:xfrm>
              <a:off x="889576" y="2930426"/>
              <a:ext cx="288032" cy="288032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" name="10-Point Star 9"/>
            <p:cNvSpPr/>
            <p:nvPr/>
          </p:nvSpPr>
          <p:spPr>
            <a:xfrm>
              <a:off x="3573904" y="1654314"/>
              <a:ext cx="270030" cy="270030"/>
            </a:xfrm>
            <a:prstGeom prst="star10">
              <a:avLst/>
            </a:prstGeom>
            <a:solidFill>
              <a:schemeClr val="bg1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439652" y="2379876"/>
            <a:ext cx="6320906" cy="3356711"/>
            <a:chOff x="1424154" y="1550001"/>
            <a:chExt cx="6320906" cy="3356711"/>
          </a:xfrm>
        </p:grpSpPr>
        <p:grpSp>
          <p:nvGrpSpPr>
            <p:cNvPr id="11" name="Group 10"/>
            <p:cNvGrpSpPr/>
            <p:nvPr/>
          </p:nvGrpSpPr>
          <p:grpSpPr>
            <a:xfrm>
              <a:off x="1548565" y="1653194"/>
              <a:ext cx="6072085" cy="3242478"/>
              <a:chOff x="1550820" y="1628800"/>
              <a:chExt cx="6072085" cy="3242478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H="1">
                <a:off x="1550820" y="1628800"/>
                <a:ext cx="2065123" cy="99894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661402" y="1654842"/>
                <a:ext cx="1558670" cy="105407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4" idx="4"/>
                <a:endCxn id="25" idx="7"/>
              </p:cNvCxnSpPr>
              <p:nvPr/>
            </p:nvCxnSpPr>
            <p:spPr>
              <a:xfrm flipH="1">
                <a:off x="2973812" y="2788312"/>
                <a:ext cx="2203056" cy="13626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1550820" y="2627745"/>
                <a:ext cx="1366927" cy="165897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25" idx="7"/>
                <a:endCxn id="8" idx="4"/>
              </p:cNvCxnSpPr>
              <p:nvPr/>
            </p:nvCxnSpPr>
            <p:spPr>
              <a:xfrm flipH="1">
                <a:off x="1944776" y="4150948"/>
                <a:ext cx="1029036" cy="72033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Isosceles Triangle 21"/>
              <p:cNvSpPr/>
              <p:nvPr/>
            </p:nvSpPr>
            <p:spPr>
              <a:xfrm rot="16200000">
                <a:off x="6154912" y="1423318"/>
                <a:ext cx="533153" cy="2402833"/>
              </a:xfrm>
              <a:prstGeom prst="triangle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U"/>
              </a:p>
            </p:txBody>
          </p:sp>
        </p:grpSp>
        <p:sp>
          <p:nvSpPr>
            <p:cNvPr id="13" name="Oval 12"/>
            <p:cNvSpPr/>
            <p:nvPr/>
          </p:nvSpPr>
          <p:spPr>
            <a:xfrm>
              <a:off x="5046293" y="2522751"/>
              <a:ext cx="432048" cy="39295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9" name="Oval 18"/>
            <p:cNvSpPr/>
            <p:nvPr/>
          </p:nvSpPr>
          <p:spPr>
            <a:xfrm>
              <a:off x="7496239" y="2799158"/>
              <a:ext cx="248821" cy="1964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0" name="Oval 19"/>
            <p:cNvSpPr/>
            <p:nvPr/>
          </p:nvSpPr>
          <p:spPr>
            <a:xfrm>
              <a:off x="7493174" y="2284160"/>
              <a:ext cx="248821" cy="1964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3" name="Oval 22"/>
            <p:cNvSpPr/>
            <p:nvPr/>
          </p:nvSpPr>
          <p:spPr>
            <a:xfrm>
              <a:off x="1424154" y="2552335"/>
              <a:ext cx="248821" cy="1964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4" name="Oval 23"/>
            <p:cNvSpPr/>
            <p:nvPr/>
          </p:nvSpPr>
          <p:spPr>
            <a:xfrm>
              <a:off x="3489277" y="1550001"/>
              <a:ext cx="248821" cy="1964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5" name="Oval 24"/>
            <p:cNvSpPr/>
            <p:nvPr/>
          </p:nvSpPr>
          <p:spPr>
            <a:xfrm>
              <a:off x="2759175" y="4146569"/>
              <a:ext cx="248821" cy="1964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7" name="Oval 26"/>
            <p:cNvSpPr/>
            <p:nvPr/>
          </p:nvSpPr>
          <p:spPr>
            <a:xfrm>
              <a:off x="1861051" y="4710235"/>
              <a:ext cx="248821" cy="1964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0" y="-2738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FFFF00"/>
                </a:solidFill>
              </a:rPr>
              <a:t>Her is one way that a tohunga might organise </a:t>
            </a:r>
            <a:r>
              <a:rPr lang="en-AU" sz="3600" dirty="0" err="1">
                <a:solidFill>
                  <a:srgbClr val="FFFF00"/>
                </a:solidFill>
              </a:rPr>
              <a:t>Matariki</a:t>
            </a:r>
            <a:r>
              <a:rPr lang="en-AU" sz="3600" dirty="0">
                <a:solidFill>
                  <a:srgbClr val="FFFF00"/>
                </a:solidFill>
              </a:rPr>
              <a:t>.</a:t>
            </a:r>
          </a:p>
          <a:p>
            <a:r>
              <a:rPr lang="en-AU" sz="3600" dirty="0">
                <a:solidFill>
                  <a:srgbClr val="FFFF00"/>
                </a:solidFill>
              </a:rPr>
              <a:t>What ways did you use?</a:t>
            </a:r>
          </a:p>
        </p:txBody>
      </p:sp>
    </p:spTree>
    <p:extLst>
      <p:ext uri="{BB962C8B-B14F-4D97-AF65-F5344CB8AC3E}">
        <p14:creationId xmlns:p14="http://schemas.microsoft.com/office/powerpoint/2010/main" val="1769873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static.stuff.co.nz/1464922740/672/1493067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07" y="2200"/>
            <a:ext cx="9136940" cy="443491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7127776" y="4047455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chemeClr val="bg1"/>
                </a:solidFill>
              </a:rPr>
              <a:t>East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394" y="4047476"/>
            <a:ext cx="2483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chemeClr val="bg1"/>
                </a:solidFill>
              </a:rPr>
              <a:t>North-East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729" y="4524618"/>
            <a:ext cx="9104039" cy="230832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AU" sz="2400" dirty="0"/>
              <a:t>Matariki rises just before dawn . You can find the star cluster in this way.</a:t>
            </a:r>
          </a:p>
          <a:p>
            <a:r>
              <a:rPr lang="en-AU" sz="2400" dirty="0"/>
              <a:t>Look for Puanga (Rigel) or Tautora (Orion’s belt) in the Eastern sky. Look to the left (heading North-East) to find a bright orange star called Taumata-kuku (Aldebaran) and continue  left to find Matariki. In the first half of June you might see Mercury looking like a star in this area of the sky as well.</a:t>
            </a:r>
          </a:p>
        </p:txBody>
      </p:sp>
    </p:spTree>
    <p:extLst>
      <p:ext uri="{BB962C8B-B14F-4D97-AF65-F5344CB8AC3E}">
        <p14:creationId xmlns:p14="http://schemas.microsoft.com/office/powerpoint/2010/main" val="2764643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715"/>
            <a:ext cx="7560839" cy="6613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2915816" y="2492896"/>
            <a:ext cx="0" cy="27363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303748" y="211407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North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60232" y="504453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East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055930"/>
            <a:ext cx="4788024" cy="83099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AU" sz="2400" dirty="0"/>
              <a:t>An example of finding East and North from your home using Google Maps</a:t>
            </a:r>
          </a:p>
        </p:txBody>
      </p:sp>
      <p:cxnSp>
        <p:nvCxnSpPr>
          <p:cNvPr id="8" name="Straight Arrow Connector 7"/>
          <p:cNvCxnSpPr>
            <a:endCxn id="6" idx="1"/>
          </p:cNvCxnSpPr>
          <p:nvPr/>
        </p:nvCxnSpPr>
        <p:spPr>
          <a:xfrm flipV="1">
            <a:off x="2915816" y="5229200"/>
            <a:ext cx="3744416" cy="309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441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207</Words>
  <Application>Microsoft Office PowerPoint</Application>
  <PresentationFormat>On-screen Show (4:3)</PresentationFormat>
  <Paragraphs>22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Andrew  Tagg</cp:lastModifiedBy>
  <cp:revision>20</cp:revision>
  <dcterms:created xsi:type="dcterms:W3CDTF">2017-05-16T03:19:25Z</dcterms:created>
  <dcterms:modified xsi:type="dcterms:W3CDTF">2022-09-27T01:56:28Z</dcterms:modified>
</cp:coreProperties>
</file>