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962A-14B4-A95C-7B79-D4BE22430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1A50218-EFD8-EE2A-B5DD-F6FC56CA7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D6B29437-99E7-18E6-AD53-7A3D9561D1A2}"/>
              </a:ext>
            </a:extLst>
          </p:cNvPr>
          <p:cNvSpPr>
            <a:spLocks noGrp="1"/>
          </p:cNvSpPr>
          <p:nvPr>
            <p:ph type="dt" sz="half" idx="10"/>
          </p:nvPr>
        </p:nvSpPr>
        <p:spPr/>
        <p:txBody>
          <a:bodyPr/>
          <a:lstStyle/>
          <a:p>
            <a:fld id="{85006879-922E-46EF-ABE7-1C34486B0729}" type="datetimeFigureOut">
              <a:rPr lang="en-NZ" smtClean="0"/>
              <a:t>3/04/2023</a:t>
            </a:fld>
            <a:endParaRPr lang="en-NZ"/>
          </a:p>
        </p:txBody>
      </p:sp>
      <p:sp>
        <p:nvSpPr>
          <p:cNvPr id="5" name="Footer Placeholder 4">
            <a:extLst>
              <a:ext uri="{FF2B5EF4-FFF2-40B4-BE49-F238E27FC236}">
                <a16:creationId xmlns:a16="http://schemas.microsoft.com/office/drawing/2014/main" id="{6DCC6EF4-8BFE-E1F7-83D8-36D7F4D0868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90F03E6-46B3-D2E1-07DF-BF2190878987}"/>
              </a:ext>
            </a:extLst>
          </p:cNvPr>
          <p:cNvSpPr>
            <a:spLocks noGrp="1"/>
          </p:cNvSpPr>
          <p:nvPr>
            <p:ph type="sldNum" sz="quarter" idx="12"/>
          </p:nvPr>
        </p:nvSpPr>
        <p:spPr/>
        <p:txBody>
          <a:bodyPr/>
          <a:lstStyle/>
          <a:p>
            <a:fld id="{ED1F1627-3718-4203-94B6-62D9A3C3FD99}" type="slidenum">
              <a:rPr lang="en-NZ" smtClean="0"/>
              <a:t>‹#›</a:t>
            </a:fld>
            <a:endParaRPr lang="en-NZ"/>
          </a:p>
        </p:txBody>
      </p:sp>
    </p:spTree>
    <p:extLst>
      <p:ext uri="{BB962C8B-B14F-4D97-AF65-F5344CB8AC3E}">
        <p14:creationId xmlns:p14="http://schemas.microsoft.com/office/powerpoint/2010/main" val="416028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4583-F581-31E0-F993-21CACB08F92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CD925E0-B238-929B-3D4C-4938291A8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EA093AB-7CFF-AE2B-7B87-00D1A5C97BA1}"/>
              </a:ext>
            </a:extLst>
          </p:cNvPr>
          <p:cNvSpPr>
            <a:spLocks noGrp="1"/>
          </p:cNvSpPr>
          <p:nvPr>
            <p:ph type="dt" sz="half" idx="10"/>
          </p:nvPr>
        </p:nvSpPr>
        <p:spPr/>
        <p:txBody>
          <a:bodyPr/>
          <a:lstStyle/>
          <a:p>
            <a:fld id="{85006879-922E-46EF-ABE7-1C34486B0729}" type="datetimeFigureOut">
              <a:rPr lang="en-NZ" smtClean="0"/>
              <a:t>3/04/2023</a:t>
            </a:fld>
            <a:endParaRPr lang="en-NZ"/>
          </a:p>
        </p:txBody>
      </p:sp>
      <p:sp>
        <p:nvSpPr>
          <p:cNvPr id="5" name="Footer Placeholder 4">
            <a:extLst>
              <a:ext uri="{FF2B5EF4-FFF2-40B4-BE49-F238E27FC236}">
                <a16:creationId xmlns:a16="http://schemas.microsoft.com/office/drawing/2014/main" id="{EA2889E7-72A0-D148-DB25-FC55193BD91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84897CC-E993-26EC-268A-CBBB2297AA67}"/>
              </a:ext>
            </a:extLst>
          </p:cNvPr>
          <p:cNvSpPr>
            <a:spLocks noGrp="1"/>
          </p:cNvSpPr>
          <p:nvPr>
            <p:ph type="sldNum" sz="quarter" idx="12"/>
          </p:nvPr>
        </p:nvSpPr>
        <p:spPr/>
        <p:txBody>
          <a:bodyPr/>
          <a:lstStyle/>
          <a:p>
            <a:fld id="{ED1F1627-3718-4203-94B6-62D9A3C3FD99}" type="slidenum">
              <a:rPr lang="en-NZ" smtClean="0"/>
              <a:t>‹#›</a:t>
            </a:fld>
            <a:endParaRPr lang="en-NZ"/>
          </a:p>
        </p:txBody>
      </p:sp>
    </p:spTree>
    <p:extLst>
      <p:ext uri="{BB962C8B-B14F-4D97-AF65-F5344CB8AC3E}">
        <p14:creationId xmlns:p14="http://schemas.microsoft.com/office/powerpoint/2010/main" val="101032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CACD44-25A1-61E6-703A-A7CC80E2DF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A9E306A-E5C7-EE95-44DF-EA1C96387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B4535B1-D0FA-EB5E-33AE-688CD298CC71}"/>
              </a:ext>
            </a:extLst>
          </p:cNvPr>
          <p:cNvSpPr>
            <a:spLocks noGrp="1"/>
          </p:cNvSpPr>
          <p:nvPr>
            <p:ph type="dt" sz="half" idx="10"/>
          </p:nvPr>
        </p:nvSpPr>
        <p:spPr/>
        <p:txBody>
          <a:bodyPr/>
          <a:lstStyle/>
          <a:p>
            <a:fld id="{85006879-922E-46EF-ABE7-1C34486B0729}" type="datetimeFigureOut">
              <a:rPr lang="en-NZ" smtClean="0"/>
              <a:t>3/04/2023</a:t>
            </a:fld>
            <a:endParaRPr lang="en-NZ"/>
          </a:p>
        </p:txBody>
      </p:sp>
      <p:sp>
        <p:nvSpPr>
          <p:cNvPr id="5" name="Footer Placeholder 4">
            <a:extLst>
              <a:ext uri="{FF2B5EF4-FFF2-40B4-BE49-F238E27FC236}">
                <a16:creationId xmlns:a16="http://schemas.microsoft.com/office/drawing/2014/main" id="{1CCC9198-149F-9A65-7DD1-A48E9EC8B3B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793DB9C-6DFA-2547-C937-D658E416AC05}"/>
              </a:ext>
            </a:extLst>
          </p:cNvPr>
          <p:cNvSpPr>
            <a:spLocks noGrp="1"/>
          </p:cNvSpPr>
          <p:nvPr>
            <p:ph type="sldNum" sz="quarter" idx="12"/>
          </p:nvPr>
        </p:nvSpPr>
        <p:spPr/>
        <p:txBody>
          <a:bodyPr/>
          <a:lstStyle/>
          <a:p>
            <a:fld id="{ED1F1627-3718-4203-94B6-62D9A3C3FD99}" type="slidenum">
              <a:rPr lang="en-NZ" smtClean="0"/>
              <a:t>‹#›</a:t>
            </a:fld>
            <a:endParaRPr lang="en-NZ"/>
          </a:p>
        </p:txBody>
      </p:sp>
    </p:spTree>
    <p:extLst>
      <p:ext uri="{BB962C8B-B14F-4D97-AF65-F5344CB8AC3E}">
        <p14:creationId xmlns:p14="http://schemas.microsoft.com/office/powerpoint/2010/main" val="51904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95D6-C97E-4027-2F67-5928ACF1A4A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5D82150-275F-8C76-7C2A-ECB6376B12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D78D48A-4B8A-789D-95EC-48995506D0D1}"/>
              </a:ext>
            </a:extLst>
          </p:cNvPr>
          <p:cNvSpPr>
            <a:spLocks noGrp="1"/>
          </p:cNvSpPr>
          <p:nvPr>
            <p:ph type="dt" sz="half" idx="10"/>
          </p:nvPr>
        </p:nvSpPr>
        <p:spPr/>
        <p:txBody>
          <a:bodyPr/>
          <a:lstStyle/>
          <a:p>
            <a:fld id="{85006879-922E-46EF-ABE7-1C34486B0729}" type="datetimeFigureOut">
              <a:rPr lang="en-NZ" smtClean="0"/>
              <a:t>3/04/2023</a:t>
            </a:fld>
            <a:endParaRPr lang="en-NZ"/>
          </a:p>
        </p:txBody>
      </p:sp>
      <p:sp>
        <p:nvSpPr>
          <p:cNvPr id="5" name="Footer Placeholder 4">
            <a:extLst>
              <a:ext uri="{FF2B5EF4-FFF2-40B4-BE49-F238E27FC236}">
                <a16:creationId xmlns:a16="http://schemas.microsoft.com/office/drawing/2014/main" id="{150FB35A-A8B5-7AFB-93EC-EAE011A732F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1198482-C259-85A2-496B-2545FBCB4F01}"/>
              </a:ext>
            </a:extLst>
          </p:cNvPr>
          <p:cNvSpPr>
            <a:spLocks noGrp="1"/>
          </p:cNvSpPr>
          <p:nvPr>
            <p:ph type="sldNum" sz="quarter" idx="12"/>
          </p:nvPr>
        </p:nvSpPr>
        <p:spPr/>
        <p:txBody>
          <a:bodyPr/>
          <a:lstStyle/>
          <a:p>
            <a:fld id="{ED1F1627-3718-4203-94B6-62D9A3C3FD99}" type="slidenum">
              <a:rPr lang="en-NZ" smtClean="0"/>
              <a:t>‹#›</a:t>
            </a:fld>
            <a:endParaRPr lang="en-NZ"/>
          </a:p>
        </p:txBody>
      </p:sp>
    </p:spTree>
    <p:extLst>
      <p:ext uri="{BB962C8B-B14F-4D97-AF65-F5344CB8AC3E}">
        <p14:creationId xmlns:p14="http://schemas.microsoft.com/office/powerpoint/2010/main" val="324520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11C1-1697-B6AD-8A13-3A4BB9456B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F39E2D7-EB23-F4DF-2906-9D426B9B8A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EBF10-9D3F-41A6-EBFF-85B41FA9037D}"/>
              </a:ext>
            </a:extLst>
          </p:cNvPr>
          <p:cNvSpPr>
            <a:spLocks noGrp="1"/>
          </p:cNvSpPr>
          <p:nvPr>
            <p:ph type="dt" sz="half" idx="10"/>
          </p:nvPr>
        </p:nvSpPr>
        <p:spPr/>
        <p:txBody>
          <a:bodyPr/>
          <a:lstStyle/>
          <a:p>
            <a:fld id="{85006879-922E-46EF-ABE7-1C34486B0729}" type="datetimeFigureOut">
              <a:rPr lang="en-NZ" smtClean="0"/>
              <a:t>3/04/2023</a:t>
            </a:fld>
            <a:endParaRPr lang="en-NZ"/>
          </a:p>
        </p:txBody>
      </p:sp>
      <p:sp>
        <p:nvSpPr>
          <p:cNvPr id="5" name="Footer Placeholder 4">
            <a:extLst>
              <a:ext uri="{FF2B5EF4-FFF2-40B4-BE49-F238E27FC236}">
                <a16:creationId xmlns:a16="http://schemas.microsoft.com/office/drawing/2014/main" id="{CEFDEF9C-CD58-8417-72D8-EC89260C1E5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92FBE00-5648-A3A3-9A81-31E69660DB25}"/>
              </a:ext>
            </a:extLst>
          </p:cNvPr>
          <p:cNvSpPr>
            <a:spLocks noGrp="1"/>
          </p:cNvSpPr>
          <p:nvPr>
            <p:ph type="sldNum" sz="quarter" idx="12"/>
          </p:nvPr>
        </p:nvSpPr>
        <p:spPr/>
        <p:txBody>
          <a:bodyPr/>
          <a:lstStyle/>
          <a:p>
            <a:fld id="{ED1F1627-3718-4203-94B6-62D9A3C3FD99}" type="slidenum">
              <a:rPr lang="en-NZ" smtClean="0"/>
              <a:t>‹#›</a:t>
            </a:fld>
            <a:endParaRPr lang="en-NZ"/>
          </a:p>
        </p:txBody>
      </p:sp>
    </p:spTree>
    <p:extLst>
      <p:ext uri="{BB962C8B-B14F-4D97-AF65-F5344CB8AC3E}">
        <p14:creationId xmlns:p14="http://schemas.microsoft.com/office/powerpoint/2010/main" val="70672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8977-C144-1AE0-5D35-7C2A2E4BFF1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8782C11-9595-7FE0-D233-9A859121DC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2EDAAAC2-EAE2-8886-DA01-5ECB3A4B3D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4274677-3714-D841-B9B4-B727AB12C0DF}"/>
              </a:ext>
            </a:extLst>
          </p:cNvPr>
          <p:cNvSpPr>
            <a:spLocks noGrp="1"/>
          </p:cNvSpPr>
          <p:nvPr>
            <p:ph type="dt" sz="half" idx="10"/>
          </p:nvPr>
        </p:nvSpPr>
        <p:spPr/>
        <p:txBody>
          <a:bodyPr/>
          <a:lstStyle/>
          <a:p>
            <a:fld id="{85006879-922E-46EF-ABE7-1C34486B0729}" type="datetimeFigureOut">
              <a:rPr lang="en-NZ" smtClean="0"/>
              <a:t>3/04/2023</a:t>
            </a:fld>
            <a:endParaRPr lang="en-NZ"/>
          </a:p>
        </p:txBody>
      </p:sp>
      <p:sp>
        <p:nvSpPr>
          <p:cNvPr id="6" name="Footer Placeholder 5">
            <a:extLst>
              <a:ext uri="{FF2B5EF4-FFF2-40B4-BE49-F238E27FC236}">
                <a16:creationId xmlns:a16="http://schemas.microsoft.com/office/drawing/2014/main" id="{6108F51A-CB36-D7A2-6453-AD011C603A4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0D7CD52-90CE-7F44-1AB3-C45952B78A56}"/>
              </a:ext>
            </a:extLst>
          </p:cNvPr>
          <p:cNvSpPr>
            <a:spLocks noGrp="1"/>
          </p:cNvSpPr>
          <p:nvPr>
            <p:ph type="sldNum" sz="quarter" idx="12"/>
          </p:nvPr>
        </p:nvSpPr>
        <p:spPr/>
        <p:txBody>
          <a:bodyPr/>
          <a:lstStyle/>
          <a:p>
            <a:fld id="{ED1F1627-3718-4203-94B6-62D9A3C3FD99}" type="slidenum">
              <a:rPr lang="en-NZ" smtClean="0"/>
              <a:t>‹#›</a:t>
            </a:fld>
            <a:endParaRPr lang="en-NZ"/>
          </a:p>
        </p:txBody>
      </p:sp>
    </p:spTree>
    <p:extLst>
      <p:ext uri="{BB962C8B-B14F-4D97-AF65-F5344CB8AC3E}">
        <p14:creationId xmlns:p14="http://schemas.microsoft.com/office/powerpoint/2010/main" val="184492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4D51-BAAF-72DF-6301-BB9F1CDB39F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F044578-C52F-FCE0-C6CD-BEAF48C19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46778-4461-DA03-8223-E2838D8D36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DD9FEB0-7B01-F2FC-E86A-4A0788837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8BEC3-541B-7DE9-9F82-D5E4DF1D51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83EAF996-B6D0-FF73-E22E-32311FB38F49}"/>
              </a:ext>
            </a:extLst>
          </p:cNvPr>
          <p:cNvSpPr>
            <a:spLocks noGrp="1"/>
          </p:cNvSpPr>
          <p:nvPr>
            <p:ph type="dt" sz="half" idx="10"/>
          </p:nvPr>
        </p:nvSpPr>
        <p:spPr/>
        <p:txBody>
          <a:bodyPr/>
          <a:lstStyle/>
          <a:p>
            <a:fld id="{85006879-922E-46EF-ABE7-1C34486B0729}" type="datetimeFigureOut">
              <a:rPr lang="en-NZ" smtClean="0"/>
              <a:t>3/04/2023</a:t>
            </a:fld>
            <a:endParaRPr lang="en-NZ"/>
          </a:p>
        </p:txBody>
      </p:sp>
      <p:sp>
        <p:nvSpPr>
          <p:cNvPr id="8" name="Footer Placeholder 7">
            <a:extLst>
              <a:ext uri="{FF2B5EF4-FFF2-40B4-BE49-F238E27FC236}">
                <a16:creationId xmlns:a16="http://schemas.microsoft.com/office/drawing/2014/main" id="{4F4FDCA8-5259-C7AC-7C02-058369F700B5}"/>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0E46C4C-342B-1DCA-EB86-61C7DA8D8B65}"/>
              </a:ext>
            </a:extLst>
          </p:cNvPr>
          <p:cNvSpPr>
            <a:spLocks noGrp="1"/>
          </p:cNvSpPr>
          <p:nvPr>
            <p:ph type="sldNum" sz="quarter" idx="12"/>
          </p:nvPr>
        </p:nvSpPr>
        <p:spPr/>
        <p:txBody>
          <a:bodyPr/>
          <a:lstStyle/>
          <a:p>
            <a:fld id="{ED1F1627-3718-4203-94B6-62D9A3C3FD99}" type="slidenum">
              <a:rPr lang="en-NZ" smtClean="0"/>
              <a:t>‹#›</a:t>
            </a:fld>
            <a:endParaRPr lang="en-NZ"/>
          </a:p>
        </p:txBody>
      </p:sp>
    </p:spTree>
    <p:extLst>
      <p:ext uri="{BB962C8B-B14F-4D97-AF65-F5344CB8AC3E}">
        <p14:creationId xmlns:p14="http://schemas.microsoft.com/office/powerpoint/2010/main" val="49721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B457-907B-FF88-A38A-99D25D2C0C9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955F3C6-3EA3-8765-4A68-B334890697AD}"/>
              </a:ext>
            </a:extLst>
          </p:cNvPr>
          <p:cNvSpPr>
            <a:spLocks noGrp="1"/>
          </p:cNvSpPr>
          <p:nvPr>
            <p:ph type="dt" sz="half" idx="10"/>
          </p:nvPr>
        </p:nvSpPr>
        <p:spPr/>
        <p:txBody>
          <a:bodyPr/>
          <a:lstStyle/>
          <a:p>
            <a:fld id="{85006879-922E-46EF-ABE7-1C34486B0729}" type="datetimeFigureOut">
              <a:rPr lang="en-NZ" smtClean="0"/>
              <a:t>3/04/2023</a:t>
            </a:fld>
            <a:endParaRPr lang="en-NZ"/>
          </a:p>
        </p:txBody>
      </p:sp>
      <p:sp>
        <p:nvSpPr>
          <p:cNvPr id="4" name="Footer Placeholder 3">
            <a:extLst>
              <a:ext uri="{FF2B5EF4-FFF2-40B4-BE49-F238E27FC236}">
                <a16:creationId xmlns:a16="http://schemas.microsoft.com/office/drawing/2014/main" id="{9DEC42AD-7C20-ECF3-4D2C-46E08281B0E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2AE00E24-0CDD-614E-D6BD-6E0EF6CB374B}"/>
              </a:ext>
            </a:extLst>
          </p:cNvPr>
          <p:cNvSpPr>
            <a:spLocks noGrp="1"/>
          </p:cNvSpPr>
          <p:nvPr>
            <p:ph type="sldNum" sz="quarter" idx="12"/>
          </p:nvPr>
        </p:nvSpPr>
        <p:spPr/>
        <p:txBody>
          <a:bodyPr/>
          <a:lstStyle/>
          <a:p>
            <a:fld id="{ED1F1627-3718-4203-94B6-62D9A3C3FD99}" type="slidenum">
              <a:rPr lang="en-NZ" smtClean="0"/>
              <a:t>‹#›</a:t>
            </a:fld>
            <a:endParaRPr lang="en-NZ"/>
          </a:p>
        </p:txBody>
      </p:sp>
    </p:spTree>
    <p:extLst>
      <p:ext uri="{BB962C8B-B14F-4D97-AF65-F5344CB8AC3E}">
        <p14:creationId xmlns:p14="http://schemas.microsoft.com/office/powerpoint/2010/main" val="34852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48C7E9-B677-7C27-6BB1-5BE6623A5028}"/>
              </a:ext>
            </a:extLst>
          </p:cNvPr>
          <p:cNvSpPr>
            <a:spLocks noGrp="1"/>
          </p:cNvSpPr>
          <p:nvPr>
            <p:ph type="dt" sz="half" idx="10"/>
          </p:nvPr>
        </p:nvSpPr>
        <p:spPr/>
        <p:txBody>
          <a:bodyPr/>
          <a:lstStyle/>
          <a:p>
            <a:fld id="{85006879-922E-46EF-ABE7-1C34486B0729}" type="datetimeFigureOut">
              <a:rPr lang="en-NZ" smtClean="0"/>
              <a:t>3/04/2023</a:t>
            </a:fld>
            <a:endParaRPr lang="en-NZ"/>
          </a:p>
        </p:txBody>
      </p:sp>
      <p:sp>
        <p:nvSpPr>
          <p:cNvPr id="3" name="Footer Placeholder 2">
            <a:extLst>
              <a:ext uri="{FF2B5EF4-FFF2-40B4-BE49-F238E27FC236}">
                <a16:creationId xmlns:a16="http://schemas.microsoft.com/office/drawing/2014/main" id="{5D74B4F2-822F-2068-730E-7F5AF8DB2BD1}"/>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07452B4-6262-3624-1BF7-FF8E5171DFCF}"/>
              </a:ext>
            </a:extLst>
          </p:cNvPr>
          <p:cNvSpPr>
            <a:spLocks noGrp="1"/>
          </p:cNvSpPr>
          <p:nvPr>
            <p:ph type="sldNum" sz="quarter" idx="12"/>
          </p:nvPr>
        </p:nvSpPr>
        <p:spPr/>
        <p:txBody>
          <a:bodyPr/>
          <a:lstStyle/>
          <a:p>
            <a:fld id="{ED1F1627-3718-4203-94B6-62D9A3C3FD99}" type="slidenum">
              <a:rPr lang="en-NZ" smtClean="0"/>
              <a:t>‹#›</a:t>
            </a:fld>
            <a:endParaRPr lang="en-NZ"/>
          </a:p>
        </p:txBody>
      </p:sp>
    </p:spTree>
    <p:extLst>
      <p:ext uri="{BB962C8B-B14F-4D97-AF65-F5344CB8AC3E}">
        <p14:creationId xmlns:p14="http://schemas.microsoft.com/office/powerpoint/2010/main" val="149102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BFA5-361A-B4AA-E6BF-FB8D6F2AA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59C08F8D-88C2-84F7-44D7-98E4CD18D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50CC862-0319-C9BC-719E-1D56147FC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6E9EA-BD9B-9339-4912-0018A92F6833}"/>
              </a:ext>
            </a:extLst>
          </p:cNvPr>
          <p:cNvSpPr>
            <a:spLocks noGrp="1"/>
          </p:cNvSpPr>
          <p:nvPr>
            <p:ph type="dt" sz="half" idx="10"/>
          </p:nvPr>
        </p:nvSpPr>
        <p:spPr/>
        <p:txBody>
          <a:bodyPr/>
          <a:lstStyle/>
          <a:p>
            <a:fld id="{85006879-922E-46EF-ABE7-1C34486B0729}" type="datetimeFigureOut">
              <a:rPr lang="en-NZ" smtClean="0"/>
              <a:t>3/04/2023</a:t>
            </a:fld>
            <a:endParaRPr lang="en-NZ"/>
          </a:p>
        </p:txBody>
      </p:sp>
      <p:sp>
        <p:nvSpPr>
          <p:cNvPr id="6" name="Footer Placeholder 5">
            <a:extLst>
              <a:ext uri="{FF2B5EF4-FFF2-40B4-BE49-F238E27FC236}">
                <a16:creationId xmlns:a16="http://schemas.microsoft.com/office/drawing/2014/main" id="{5879E0C1-232B-7F21-427C-0C1F15F81B2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97E7036-920D-DAAB-5787-EA912B1D73C0}"/>
              </a:ext>
            </a:extLst>
          </p:cNvPr>
          <p:cNvSpPr>
            <a:spLocks noGrp="1"/>
          </p:cNvSpPr>
          <p:nvPr>
            <p:ph type="sldNum" sz="quarter" idx="12"/>
          </p:nvPr>
        </p:nvSpPr>
        <p:spPr/>
        <p:txBody>
          <a:bodyPr/>
          <a:lstStyle/>
          <a:p>
            <a:fld id="{ED1F1627-3718-4203-94B6-62D9A3C3FD99}" type="slidenum">
              <a:rPr lang="en-NZ" smtClean="0"/>
              <a:t>‹#›</a:t>
            </a:fld>
            <a:endParaRPr lang="en-NZ"/>
          </a:p>
        </p:txBody>
      </p:sp>
    </p:spTree>
    <p:extLst>
      <p:ext uri="{BB962C8B-B14F-4D97-AF65-F5344CB8AC3E}">
        <p14:creationId xmlns:p14="http://schemas.microsoft.com/office/powerpoint/2010/main" val="118063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A5AB-3323-7621-6E65-6ADE509078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0AE23CFC-E64A-D6C6-E188-9340E92BE0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C534FA3-84F9-AE65-7A04-6971B4645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6A296-20FF-A29D-B84C-DE1B1FCBC69D}"/>
              </a:ext>
            </a:extLst>
          </p:cNvPr>
          <p:cNvSpPr>
            <a:spLocks noGrp="1"/>
          </p:cNvSpPr>
          <p:nvPr>
            <p:ph type="dt" sz="half" idx="10"/>
          </p:nvPr>
        </p:nvSpPr>
        <p:spPr/>
        <p:txBody>
          <a:bodyPr/>
          <a:lstStyle/>
          <a:p>
            <a:fld id="{85006879-922E-46EF-ABE7-1C34486B0729}" type="datetimeFigureOut">
              <a:rPr lang="en-NZ" smtClean="0"/>
              <a:t>3/04/2023</a:t>
            </a:fld>
            <a:endParaRPr lang="en-NZ"/>
          </a:p>
        </p:txBody>
      </p:sp>
      <p:sp>
        <p:nvSpPr>
          <p:cNvPr id="6" name="Footer Placeholder 5">
            <a:extLst>
              <a:ext uri="{FF2B5EF4-FFF2-40B4-BE49-F238E27FC236}">
                <a16:creationId xmlns:a16="http://schemas.microsoft.com/office/drawing/2014/main" id="{1CBEE99E-1325-9D0D-3189-A72491E2A65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F04E2B3-7EE4-9736-9DDB-7D136806B251}"/>
              </a:ext>
            </a:extLst>
          </p:cNvPr>
          <p:cNvSpPr>
            <a:spLocks noGrp="1"/>
          </p:cNvSpPr>
          <p:nvPr>
            <p:ph type="sldNum" sz="quarter" idx="12"/>
          </p:nvPr>
        </p:nvSpPr>
        <p:spPr/>
        <p:txBody>
          <a:bodyPr/>
          <a:lstStyle/>
          <a:p>
            <a:fld id="{ED1F1627-3718-4203-94B6-62D9A3C3FD99}" type="slidenum">
              <a:rPr lang="en-NZ" smtClean="0"/>
              <a:t>‹#›</a:t>
            </a:fld>
            <a:endParaRPr lang="en-NZ"/>
          </a:p>
        </p:txBody>
      </p:sp>
    </p:spTree>
    <p:extLst>
      <p:ext uri="{BB962C8B-B14F-4D97-AF65-F5344CB8AC3E}">
        <p14:creationId xmlns:p14="http://schemas.microsoft.com/office/powerpoint/2010/main" val="347294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B24295-939F-44E2-5633-358ECB26C7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8152CE9-9B2A-6F60-4859-2BA93C362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B02E92F-F078-CBC1-C3DE-3FFB8E987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06879-922E-46EF-ABE7-1C34486B0729}" type="datetimeFigureOut">
              <a:rPr lang="en-NZ" smtClean="0"/>
              <a:t>3/04/2023</a:t>
            </a:fld>
            <a:endParaRPr lang="en-NZ"/>
          </a:p>
        </p:txBody>
      </p:sp>
      <p:sp>
        <p:nvSpPr>
          <p:cNvPr id="5" name="Footer Placeholder 4">
            <a:extLst>
              <a:ext uri="{FF2B5EF4-FFF2-40B4-BE49-F238E27FC236}">
                <a16:creationId xmlns:a16="http://schemas.microsoft.com/office/drawing/2014/main" id="{5D51CB5E-6D6A-D596-37F3-8AFF61F90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D668A0B6-3452-60BF-79F3-16D80673B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F1627-3718-4203-94B6-62D9A3C3FD99}" type="slidenum">
              <a:rPr lang="en-NZ" smtClean="0"/>
              <a:t>‹#›</a:t>
            </a:fld>
            <a:endParaRPr lang="en-NZ"/>
          </a:p>
        </p:txBody>
      </p:sp>
    </p:spTree>
    <p:extLst>
      <p:ext uri="{BB962C8B-B14F-4D97-AF65-F5344CB8AC3E}">
        <p14:creationId xmlns:p14="http://schemas.microsoft.com/office/powerpoint/2010/main" val="136912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A68483-8C36-A37B-9B7F-BAD9224B126E}"/>
              </a:ext>
            </a:extLst>
          </p:cNvPr>
          <p:cNvSpPr txBox="1"/>
          <p:nvPr/>
        </p:nvSpPr>
        <p:spPr>
          <a:xfrm>
            <a:off x="699796" y="5253134"/>
            <a:ext cx="11103428" cy="1631216"/>
          </a:xfrm>
          <a:prstGeom prst="rect">
            <a:avLst/>
          </a:prstGeom>
          <a:noFill/>
        </p:spPr>
        <p:txBody>
          <a:bodyPr wrap="square" rtlCol="0">
            <a:spAutoFit/>
          </a:bodyPr>
          <a:lstStyle/>
          <a:p>
            <a:r>
              <a:rPr lang="en-NZ" sz="2000">
                <a:effectLst/>
                <a:ea typeface="Times New Roman" panose="02020603050405020304" pitchFamily="18" charset="0"/>
                <a:cs typeface="Times New Roman" panose="02020603050405020304" pitchFamily="18" charset="0"/>
              </a:rPr>
              <a:t>A car manufacturer makes the same model in various engine sizes, i.e., the body of the car is the same, but the engines sizes are different. The graph below shows the average fuel consumption in litres per 100 kilometres for the cars with different engine sizes (measured in cubic centimetres or litres). </a:t>
            </a:r>
            <a:br>
              <a:rPr lang="en-NZ" sz="2000">
                <a:effectLst/>
                <a:ea typeface="Times New Roman" panose="02020603050405020304" pitchFamily="18" charset="0"/>
                <a:cs typeface="Times New Roman" panose="02020603050405020304" pitchFamily="18" charset="0"/>
              </a:rPr>
            </a:br>
            <a:r>
              <a:rPr lang="en-NZ" sz="2000">
                <a:effectLst/>
                <a:ea typeface="Times New Roman" panose="02020603050405020304" pitchFamily="18" charset="0"/>
                <a:cs typeface="Times New Roman" panose="02020603050405020304" pitchFamily="18" charset="0"/>
              </a:rPr>
              <a:t>What conclusions can you draw about the relationship between engine size and fuel efficiency?</a:t>
            </a:r>
            <a:endParaRPr lang="en-NZ" sz="2000">
              <a:effectLst/>
              <a:ea typeface="Calibri" panose="020F0502020204030204" pitchFamily="34" charset="0"/>
              <a:cs typeface="Times New Roman" panose="02020603050405020304" pitchFamily="18" charset="0"/>
            </a:endParaRPr>
          </a:p>
          <a:p>
            <a:endParaRPr lang="en-NZ" sz="2000" dirty="0"/>
          </a:p>
        </p:txBody>
      </p:sp>
      <p:pic>
        <p:nvPicPr>
          <p:cNvPr id="4" name="Picture 3">
            <a:extLst>
              <a:ext uri="{FF2B5EF4-FFF2-40B4-BE49-F238E27FC236}">
                <a16:creationId xmlns:a16="http://schemas.microsoft.com/office/drawing/2014/main" id="{E77248FF-9F71-4396-103E-FB2978CBE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073287"/>
          </a:xfrm>
          <a:prstGeom prst="rect">
            <a:avLst/>
          </a:prstGeom>
        </p:spPr>
      </p:pic>
    </p:spTree>
    <p:extLst>
      <p:ext uri="{BB962C8B-B14F-4D97-AF65-F5344CB8AC3E}">
        <p14:creationId xmlns:p14="http://schemas.microsoft.com/office/powerpoint/2010/main" val="250862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099BC90-2552-3298-F6B9-ADE861BD1AD5}"/>
              </a:ext>
            </a:extLst>
          </p:cNvPr>
          <p:cNvGrpSpPr/>
          <p:nvPr/>
        </p:nvGrpSpPr>
        <p:grpSpPr>
          <a:xfrm>
            <a:off x="883280" y="291412"/>
            <a:ext cx="10425440" cy="6025412"/>
            <a:chOff x="883280" y="291412"/>
            <a:chExt cx="10425440" cy="6025412"/>
          </a:xfrm>
        </p:grpSpPr>
        <p:pic>
          <p:nvPicPr>
            <p:cNvPr id="13" name="Picture 12">
              <a:extLst>
                <a:ext uri="{FF2B5EF4-FFF2-40B4-BE49-F238E27FC236}">
                  <a16:creationId xmlns:a16="http://schemas.microsoft.com/office/drawing/2014/main" id="{10623CB5-2EAA-9751-26CF-3598471207D1}"/>
                </a:ext>
              </a:extLst>
            </p:cNvPr>
            <p:cNvPicPr>
              <a:picLocks noChangeAspect="1"/>
            </p:cNvPicPr>
            <p:nvPr/>
          </p:nvPicPr>
          <p:blipFill>
            <a:blip r:embed="rId2"/>
            <a:stretch>
              <a:fillRect/>
            </a:stretch>
          </p:blipFill>
          <p:spPr>
            <a:xfrm>
              <a:off x="883280" y="291412"/>
              <a:ext cx="10425440" cy="6025412"/>
            </a:xfrm>
            <a:prstGeom prst="rect">
              <a:avLst/>
            </a:prstGeom>
          </p:spPr>
        </p:pic>
        <p:sp>
          <p:nvSpPr>
            <p:cNvPr id="6" name="TextBox 5">
              <a:extLst>
                <a:ext uri="{FF2B5EF4-FFF2-40B4-BE49-F238E27FC236}">
                  <a16:creationId xmlns:a16="http://schemas.microsoft.com/office/drawing/2014/main" id="{66FC69A6-7DC0-9683-6742-89C6DC15385E}"/>
                </a:ext>
              </a:extLst>
            </p:cNvPr>
            <p:cNvSpPr txBox="1"/>
            <p:nvPr/>
          </p:nvSpPr>
          <p:spPr>
            <a:xfrm>
              <a:off x="5800512" y="2239347"/>
              <a:ext cx="301690" cy="461665"/>
            </a:xfrm>
            <a:prstGeom prst="rect">
              <a:avLst/>
            </a:prstGeom>
            <a:noFill/>
          </p:spPr>
          <p:txBody>
            <a:bodyPr wrap="square" rtlCol="0">
              <a:spAutoFit/>
            </a:bodyPr>
            <a:lstStyle/>
            <a:p>
              <a:r>
                <a:rPr lang="en-NZ" sz="2400" dirty="0">
                  <a:solidFill>
                    <a:srgbClr val="0070C0"/>
                  </a:solidFill>
                </a:rPr>
                <a:t>A</a:t>
              </a:r>
            </a:p>
          </p:txBody>
        </p:sp>
        <p:sp>
          <p:nvSpPr>
            <p:cNvPr id="7" name="TextBox 6">
              <a:extLst>
                <a:ext uri="{FF2B5EF4-FFF2-40B4-BE49-F238E27FC236}">
                  <a16:creationId xmlns:a16="http://schemas.microsoft.com/office/drawing/2014/main" id="{23617688-92CC-8037-06A1-C3C565B09863}"/>
                </a:ext>
              </a:extLst>
            </p:cNvPr>
            <p:cNvSpPr txBox="1"/>
            <p:nvPr/>
          </p:nvSpPr>
          <p:spPr>
            <a:xfrm>
              <a:off x="6326137" y="2008514"/>
              <a:ext cx="301690" cy="461665"/>
            </a:xfrm>
            <a:prstGeom prst="rect">
              <a:avLst/>
            </a:prstGeom>
            <a:noFill/>
          </p:spPr>
          <p:txBody>
            <a:bodyPr wrap="square" rtlCol="0">
              <a:spAutoFit/>
            </a:bodyPr>
            <a:lstStyle/>
            <a:p>
              <a:r>
                <a:rPr lang="en-NZ" sz="2400" dirty="0">
                  <a:solidFill>
                    <a:srgbClr val="0070C0"/>
                  </a:solidFill>
                </a:rPr>
                <a:t>B</a:t>
              </a:r>
            </a:p>
          </p:txBody>
        </p:sp>
        <p:sp>
          <p:nvSpPr>
            <p:cNvPr id="8" name="TextBox 7">
              <a:extLst>
                <a:ext uri="{FF2B5EF4-FFF2-40B4-BE49-F238E27FC236}">
                  <a16:creationId xmlns:a16="http://schemas.microsoft.com/office/drawing/2014/main" id="{0D62DFD1-C0AB-A77F-1DF6-7C175CBCE3A3}"/>
                </a:ext>
              </a:extLst>
            </p:cNvPr>
            <p:cNvSpPr txBox="1"/>
            <p:nvPr/>
          </p:nvSpPr>
          <p:spPr>
            <a:xfrm>
              <a:off x="6851762" y="1777681"/>
              <a:ext cx="301690" cy="461665"/>
            </a:xfrm>
            <a:prstGeom prst="rect">
              <a:avLst/>
            </a:prstGeom>
            <a:noFill/>
          </p:spPr>
          <p:txBody>
            <a:bodyPr wrap="square" rtlCol="0">
              <a:spAutoFit/>
            </a:bodyPr>
            <a:lstStyle/>
            <a:p>
              <a:r>
                <a:rPr lang="en-NZ" sz="2400" dirty="0">
                  <a:solidFill>
                    <a:srgbClr val="0070C0"/>
                  </a:solidFill>
                </a:rPr>
                <a:t>C</a:t>
              </a:r>
            </a:p>
          </p:txBody>
        </p:sp>
        <p:sp>
          <p:nvSpPr>
            <p:cNvPr id="9" name="TextBox 8">
              <a:extLst>
                <a:ext uri="{FF2B5EF4-FFF2-40B4-BE49-F238E27FC236}">
                  <a16:creationId xmlns:a16="http://schemas.microsoft.com/office/drawing/2014/main" id="{B3EBE628-564C-C668-2F36-9F693B5AF80D}"/>
                </a:ext>
              </a:extLst>
            </p:cNvPr>
            <p:cNvSpPr txBox="1"/>
            <p:nvPr/>
          </p:nvSpPr>
          <p:spPr>
            <a:xfrm>
              <a:off x="7850137" y="1395804"/>
              <a:ext cx="301690" cy="461665"/>
            </a:xfrm>
            <a:prstGeom prst="rect">
              <a:avLst/>
            </a:prstGeom>
            <a:noFill/>
          </p:spPr>
          <p:txBody>
            <a:bodyPr wrap="square" rtlCol="0">
              <a:spAutoFit/>
            </a:bodyPr>
            <a:lstStyle/>
            <a:p>
              <a:r>
                <a:rPr lang="en-NZ" sz="2400" dirty="0">
                  <a:solidFill>
                    <a:srgbClr val="0070C0"/>
                  </a:solidFill>
                </a:rPr>
                <a:t>D</a:t>
              </a:r>
            </a:p>
          </p:txBody>
        </p:sp>
        <p:sp>
          <p:nvSpPr>
            <p:cNvPr id="10" name="TextBox 9">
              <a:extLst>
                <a:ext uri="{FF2B5EF4-FFF2-40B4-BE49-F238E27FC236}">
                  <a16:creationId xmlns:a16="http://schemas.microsoft.com/office/drawing/2014/main" id="{31C96015-95B6-C3AD-162C-3CA27D90553C}"/>
                </a:ext>
              </a:extLst>
            </p:cNvPr>
            <p:cNvSpPr txBox="1"/>
            <p:nvPr/>
          </p:nvSpPr>
          <p:spPr>
            <a:xfrm>
              <a:off x="9420790" y="755102"/>
              <a:ext cx="301690" cy="461665"/>
            </a:xfrm>
            <a:prstGeom prst="rect">
              <a:avLst/>
            </a:prstGeom>
            <a:noFill/>
          </p:spPr>
          <p:txBody>
            <a:bodyPr wrap="square" rtlCol="0">
              <a:spAutoFit/>
            </a:bodyPr>
            <a:lstStyle/>
            <a:p>
              <a:r>
                <a:rPr lang="en-NZ" sz="2400" dirty="0">
                  <a:solidFill>
                    <a:srgbClr val="0070C0"/>
                  </a:solidFill>
                </a:rPr>
                <a:t>E</a:t>
              </a:r>
            </a:p>
          </p:txBody>
        </p:sp>
      </p:grpSp>
    </p:spTree>
    <p:extLst>
      <p:ext uri="{BB962C8B-B14F-4D97-AF65-F5344CB8AC3E}">
        <p14:creationId xmlns:p14="http://schemas.microsoft.com/office/powerpoint/2010/main" val="352139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ADDE98-FCC0-5FF3-D506-3D8519F391E2}"/>
              </a:ext>
            </a:extLst>
          </p:cNvPr>
          <p:cNvGraphicFramePr>
            <a:graphicFrameLocks noGrp="1"/>
          </p:cNvGraphicFramePr>
          <p:nvPr>
            <p:extLst>
              <p:ext uri="{D42A27DB-BD31-4B8C-83A1-F6EECF244321}">
                <p14:modId xmlns:p14="http://schemas.microsoft.com/office/powerpoint/2010/main" val="603681430"/>
              </p:ext>
            </p:extLst>
          </p:nvPr>
        </p:nvGraphicFramePr>
        <p:xfrm>
          <a:off x="853620" y="365337"/>
          <a:ext cx="4397376" cy="3598291"/>
        </p:xfrm>
        <a:graphic>
          <a:graphicData uri="http://schemas.openxmlformats.org/drawingml/2006/table">
            <a:tbl>
              <a:tblPr firstRow="1" firstCol="1" bandRow="1">
                <a:tableStyleId>{5C22544A-7EE6-4342-B048-85BDC9FD1C3A}</a:tableStyleId>
              </a:tblPr>
              <a:tblGrid>
                <a:gridCol w="2198688">
                  <a:extLst>
                    <a:ext uri="{9D8B030D-6E8A-4147-A177-3AD203B41FA5}">
                      <a16:colId xmlns:a16="http://schemas.microsoft.com/office/drawing/2014/main" val="3878322950"/>
                    </a:ext>
                  </a:extLst>
                </a:gridCol>
                <a:gridCol w="2198688">
                  <a:extLst>
                    <a:ext uri="{9D8B030D-6E8A-4147-A177-3AD203B41FA5}">
                      <a16:colId xmlns:a16="http://schemas.microsoft.com/office/drawing/2014/main" val="131793280"/>
                    </a:ext>
                  </a:extLst>
                </a:gridCol>
              </a:tblGrid>
              <a:tr h="0">
                <a:tc>
                  <a:txBody>
                    <a:bodyPr/>
                    <a:lstStyle/>
                    <a:p>
                      <a:pPr algn="ctr">
                        <a:lnSpc>
                          <a:spcPct val="107000"/>
                        </a:lnSpc>
                        <a:spcAft>
                          <a:spcPts val="800"/>
                        </a:spcAft>
                      </a:pPr>
                      <a:r>
                        <a:rPr lang="en-NZ" sz="2400" b="1">
                          <a:solidFill>
                            <a:schemeClr val="tx1"/>
                          </a:solidFill>
                          <a:effectLst/>
                        </a:rPr>
                        <a:t>Engine size (cc)</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NZ" sz="2400" b="1" dirty="0">
                          <a:solidFill>
                            <a:schemeClr val="tx1"/>
                          </a:solidFill>
                          <a:effectLst/>
                        </a:rPr>
                        <a:t>Fuel consumption (L/100km)</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79410272"/>
                  </a:ext>
                </a:extLst>
              </a:tr>
              <a:tr h="0">
                <a:tc>
                  <a:txBody>
                    <a:bodyPr/>
                    <a:lstStyle/>
                    <a:p>
                      <a:pPr algn="ctr">
                        <a:lnSpc>
                          <a:spcPct val="107000"/>
                        </a:lnSpc>
                        <a:spcAft>
                          <a:spcPts val="800"/>
                        </a:spcAft>
                      </a:pPr>
                      <a:r>
                        <a:rPr lang="en-NZ" sz="2400" b="1">
                          <a:solidFill>
                            <a:schemeClr val="tx1"/>
                          </a:solidFill>
                          <a:effectLst/>
                        </a:rPr>
                        <a:t>1600</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NZ" sz="2400" b="1">
                          <a:solidFill>
                            <a:schemeClr val="tx1"/>
                          </a:solidFill>
                          <a:effectLst/>
                        </a:rPr>
                        <a:t>8.4</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012948"/>
                  </a:ext>
                </a:extLst>
              </a:tr>
              <a:tr h="0">
                <a:tc>
                  <a:txBody>
                    <a:bodyPr/>
                    <a:lstStyle/>
                    <a:p>
                      <a:pPr algn="ctr">
                        <a:lnSpc>
                          <a:spcPct val="107000"/>
                        </a:lnSpc>
                        <a:spcAft>
                          <a:spcPts val="800"/>
                        </a:spcAft>
                      </a:pPr>
                      <a:r>
                        <a:rPr lang="en-NZ" sz="2400" b="1">
                          <a:solidFill>
                            <a:schemeClr val="tx1"/>
                          </a:solidFill>
                          <a:effectLst/>
                        </a:rPr>
                        <a:t>1800</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NZ" sz="2400" b="1">
                          <a:solidFill>
                            <a:schemeClr val="tx1"/>
                          </a:solidFill>
                          <a:effectLst/>
                        </a:rPr>
                        <a:t>9.1</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1512467"/>
                  </a:ext>
                </a:extLst>
              </a:tr>
              <a:tr h="0">
                <a:tc>
                  <a:txBody>
                    <a:bodyPr/>
                    <a:lstStyle/>
                    <a:p>
                      <a:pPr algn="ctr">
                        <a:lnSpc>
                          <a:spcPct val="107000"/>
                        </a:lnSpc>
                        <a:spcAft>
                          <a:spcPts val="800"/>
                        </a:spcAft>
                      </a:pPr>
                      <a:r>
                        <a:rPr lang="en-NZ" sz="2400" b="1">
                          <a:solidFill>
                            <a:schemeClr val="tx1"/>
                          </a:solidFill>
                          <a:effectLst/>
                        </a:rPr>
                        <a:t>2000</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NZ" sz="2400" b="1">
                          <a:solidFill>
                            <a:schemeClr val="tx1"/>
                          </a:solidFill>
                          <a:effectLst/>
                        </a:rPr>
                        <a:t>9.8</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614042"/>
                  </a:ext>
                </a:extLst>
              </a:tr>
              <a:tr h="0">
                <a:tc>
                  <a:txBody>
                    <a:bodyPr/>
                    <a:lstStyle/>
                    <a:p>
                      <a:pPr algn="ctr">
                        <a:lnSpc>
                          <a:spcPct val="107000"/>
                        </a:lnSpc>
                        <a:spcAft>
                          <a:spcPts val="800"/>
                        </a:spcAft>
                      </a:pPr>
                      <a:r>
                        <a:rPr lang="en-NZ" sz="2400" b="1">
                          <a:solidFill>
                            <a:schemeClr val="tx1"/>
                          </a:solidFill>
                          <a:effectLst/>
                        </a:rPr>
                        <a:t>2400</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NZ" sz="2400" b="1">
                          <a:solidFill>
                            <a:schemeClr val="tx1"/>
                          </a:solidFill>
                          <a:effectLst/>
                        </a:rPr>
                        <a:t>11.2</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5892865"/>
                  </a:ext>
                </a:extLst>
              </a:tr>
              <a:tr h="0">
                <a:tc>
                  <a:txBody>
                    <a:bodyPr/>
                    <a:lstStyle/>
                    <a:p>
                      <a:pPr algn="ctr">
                        <a:lnSpc>
                          <a:spcPct val="107000"/>
                        </a:lnSpc>
                        <a:spcAft>
                          <a:spcPts val="800"/>
                        </a:spcAft>
                      </a:pPr>
                      <a:r>
                        <a:rPr lang="en-NZ" sz="2400" b="1">
                          <a:solidFill>
                            <a:schemeClr val="tx1"/>
                          </a:solidFill>
                          <a:effectLst/>
                        </a:rPr>
                        <a:t>3000</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NZ" sz="2400" b="1" dirty="0">
                          <a:solidFill>
                            <a:schemeClr val="tx1"/>
                          </a:solidFill>
                          <a:effectLst/>
                        </a:rPr>
                        <a:t>13.3</a:t>
                      </a:r>
                      <a:endParaRPr lang="en-NZ"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9366115"/>
                  </a:ext>
                </a:extLst>
              </a:tr>
            </a:tbl>
          </a:graphicData>
        </a:graphic>
      </p:graphicFrame>
      <p:sp>
        <p:nvSpPr>
          <p:cNvPr id="3" name="TextBox 2">
            <a:extLst>
              <a:ext uri="{FF2B5EF4-FFF2-40B4-BE49-F238E27FC236}">
                <a16:creationId xmlns:a16="http://schemas.microsoft.com/office/drawing/2014/main" id="{6CC3BDBF-3CDD-1127-83FE-45C032713647}"/>
              </a:ext>
            </a:extLst>
          </p:cNvPr>
          <p:cNvSpPr txBox="1"/>
          <p:nvPr/>
        </p:nvSpPr>
        <p:spPr>
          <a:xfrm>
            <a:off x="853620" y="4609322"/>
            <a:ext cx="10935477" cy="954107"/>
          </a:xfrm>
          <a:prstGeom prst="rect">
            <a:avLst/>
          </a:prstGeom>
          <a:noFill/>
        </p:spPr>
        <p:txBody>
          <a:bodyPr wrap="square" rtlCol="0">
            <a:spAutoFit/>
          </a:bodyPr>
          <a:lstStyle/>
          <a:p>
            <a:r>
              <a:rPr lang="en-NZ" sz="2800" dirty="0"/>
              <a:t>What distance would each model be expected to travel on 10 litres of fuel?</a:t>
            </a:r>
          </a:p>
        </p:txBody>
      </p:sp>
    </p:spTree>
    <p:extLst>
      <p:ext uri="{BB962C8B-B14F-4D97-AF65-F5344CB8AC3E}">
        <p14:creationId xmlns:p14="http://schemas.microsoft.com/office/powerpoint/2010/main" val="165148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BC5144-ED98-8504-0BD8-32E4D432A51E}"/>
              </a:ext>
            </a:extLst>
          </p:cNvPr>
          <p:cNvSpPr txBox="1"/>
          <p:nvPr/>
        </p:nvSpPr>
        <p:spPr>
          <a:xfrm>
            <a:off x="628261" y="466530"/>
            <a:ext cx="10935477" cy="954107"/>
          </a:xfrm>
          <a:prstGeom prst="rect">
            <a:avLst/>
          </a:prstGeom>
          <a:noFill/>
        </p:spPr>
        <p:txBody>
          <a:bodyPr wrap="square" rtlCol="0">
            <a:spAutoFit/>
          </a:bodyPr>
          <a:lstStyle/>
          <a:p>
            <a:r>
              <a:rPr lang="en-NZ" sz="2800" dirty="0"/>
              <a:t>Step 1: Create a ratio table to represent the important information in the problem.</a:t>
            </a:r>
          </a:p>
        </p:txBody>
      </p:sp>
      <p:grpSp>
        <p:nvGrpSpPr>
          <p:cNvPr id="7" name="Group 6">
            <a:extLst>
              <a:ext uri="{FF2B5EF4-FFF2-40B4-BE49-F238E27FC236}">
                <a16:creationId xmlns:a16="http://schemas.microsoft.com/office/drawing/2014/main" id="{CFCE32ED-35DE-4101-0BF6-EB22560D5F0A}"/>
              </a:ext>
            </a:extLst>
          </p:cNvPr>
          <p:cNvGrpSpPr/>
          <p:nvPr/>
        </p:nvGrpSpPr>
        <p:grpSpPr>
          <a:xfrm>
            <a:off x="2759528" y="1530220"/>
            <a:ext cx="5901614" cy="4282751"/>
            <a:chOff x="2759528" y="1530220"/>
            <a:chExt cx="5901614" cy="4282751"/>
          </a:xfrm>
        </p:grpSpPr>
        <p:cxnSp>
          <p:nvCxnSpPr>
            <p:cNvPr id="4" name="Straight Connector 3">
              <a:extLst>
                <a:ext uri="{FF2B5EF4-FFF2-40B4-BE49-F238E27FC236}">
                  <a16:creationId xmlns:a16="http://schemas.microsoft.com/office/drawing/2014/main" id="{93E1EF65-E3D9-0B76-9931-DEB58CD12EC2}"/>
                </a:ext>
              </a:extLst>
            </p:cNvPr>
            <p:cNvCxnSpPr/>
            <p:nvPr/>
          </p:nvCxnSpPr>
          <p:spPr>
            <a:xfrm>
              <a:off x="5710335" y="1530220"/>
              <a:ext cx="0" cy="42827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586B9FB-21F9-B140-9A33-13D0B63BAEFB}"/>
                </a:ext>
              </a:extLst>
            </p:cNvPr>
            <p:cNvCxnSpPr>
              <a:cxnSpLocks/>
            </p:cNvCxnSpPr>
            <p:nvPr/>
          </p:nvCxnSpPr>
          <p:spPr>
            <a:xfrm flipH="1" flipV="1">
              <a:off x="2759528" y="2060511"/>
              <a:ext cx="5901614"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164A0942-2BCF-7D1D-D525-770821B7E8FA}"/>
              </a:ext>
            </a:extLst>
          </p:cNvPr>
          <p:cNvSpPr txBox="1"/>
          <p:nvPr/>
        </p:nvSpPr>
        <p:spPr>
          <a:xfrm>
            <a:off x="2759528" y="1404360"/>
            <a:ext cx="2976466" cy="523220"/>
          </a:xfrm>
          <a:prstGeom prst="rect">
            <a:avLst/>
          </a:prstGeom>
          <a:noFill/>
        </p:spPr>
        <p:txBody>
          <a:bodyPr wrap="square" rtlCol="0">
            <a:spAutoFit/>
          </a:bodyPr>
          <a:lstStyle/>
          <a:p>
            <a:r>
              <a:rPr lang="en-NZ" sz="2800" dirty="0"/>
              <a:t>Number of Litres</a:t>
            </a:r>
          </a:p>
        </p:txBody>
      </p:sp>
      <p:sp>
        <p:nvSpPr>
          <p:cNvPr id="9" name="TextBox 8">
            <a:extLst>
              <a:ext uri="{FF2B5EF4-FFF2-40B4-BE49-F238E27FC236}">
                <a16:creationId xmlns:a16="http://schemas.microsoft.com/office/drawing/2014/main" id="{21339093-B598-9D88-7E98-FB7A4AC02E01}"/>
              </a:ext>
            </a:extLst>
          </p:cNvPr>
          <p:cNvSpPr txBox="1"/>
          <p:nvPr/>
        </p:nvSpPr>
        <p:spPr>
          <a:xfrm>
            <a:off x="5746880" y="1404360"/>
            <a:ext cx="3813111" cy="523220"/>
          </a:xfrm>
          <a:prstGeom prst="rect">
            <a:avLst/>
          </a:prstGeom>
          <a:noFill/>
        </p:spPr>
        <p:txBody>
          <a:bodyPr wrap="square" rtlCol="0">
            <a:spAutoFit/>
          </a:bodyPr>
          <a:lstStyle/>
          <a:p>
            <a:pPr algn="ctr"/>
            <a:r>
              <a:rPr lang="en-NZ" sz="2800" dirty="0"/>
              <a:t>Number of Kilometres</a:t>
            </a:r>
          </a:p>
        </p:txBody>
      </p:sp>
      <p:sp>
        <p:nvSpPr>
          <p:cNvPr id="11" name="TextBox 10">
            <a:extLst>
              <a:ext uri="{FF2B5EF4-FFF2-40B4-BE49-F238E27FC236}">
                <a16:creationId xmlns:a16="http://schemas.microsoft.com/office/drawing/2014/main" id="{21B7A76B-EE35-4762-834F-EFA7AC975659}"/>
              </a:ext>
            </a:extLst>
          </p:cNvPr>
          <p:cNvSpPr txBox="1"/>
          <p:nvPr/>
        </p:nvSpPr>
        <p:spPr>
          <a:xfrm>
            <a:off x="3380016" y="2191266"/>
            <a:ext cx="1772816" cy="707886"/>
          </a:xfrm>
          <a:prstGeom prst="rect">
            <a:avLst/>
          </a:prstGeom>
          <a:noFill/>
        </p:spPr>
        <p:txBody>
          <a:bodyPr wrap="square" rtlCol="0">
            <a:spAutoFit/>
          </a:bodyPr>
          <a:lstStyle/>
          <a:p>
            <a:pPr algn="ctr"/>
            <a:r>
              <a:rPr lang="en-NZ" sz="4000" dirty="0"/>
              <a:t>8.4</a:t>
            </a:r>
          </a:p>
        </p:txBody>
      </p:sp>
      <p:sp>
        <p:nvSpPr>
          <p:cNvPr id="12" name="TextBox 11">
            <a:extLst>
              <a:ext uri="{FF2B5EF4-FFF2-40B4-BE49-F238E27FC236}">
                <a16:creationId xmlns:a16="http://schemas.microsoft.com/office/drawing/2014/main" id="{9700CF5D-29D0-00E9-64E8-13B331D864B8}"/>
              </a:ext>
            </a:extLst>
          </p:cNvPr>
          <p:cNvSpPr txBox="1"/>
          <p:nvPr/>
        </p:nvSpPr>
        <p:spPr>
          <a:xfrm>
            <a:off x="6095999" y="2191266"/>
            <a:ext cx="1772816" cy="707886"/>
          </a:xfrm>
          <a:prstGeom prst="rect">
            <a:avLst/>
          </a:prstGeom>
          <a:noFill/>
        </p:spPr>
        <p:txBody>
          <a:bodyPr wrap="square" rtlCol="0">
            <a:spAutoFit/>
          </a:bodyPr>
          <a:lstStyle/>
          <a:p>
            <a:pPr algn="ctr"/>
            <a:r>
              <a:rPr lang="en-NZ" sz="4000" dirty="0"/>
              <a:t>100</a:t>
            </a:r>
          </a:p>
        </p:txBody>
      </p:sp>
      <p:grpSp>
        <p:nvGrpSpPr>
          <p:cNvPr id="15" name="Group 14">
            <a:extLst>
              <a:ext uri="{FF2B5EF4-FFF2-40B4-BE49-F238E27FC236}">
                <a16:creationId xmlns:a16="http://schemas.microsoft.com/office/drawing/2014/main" id="{42E66F01-0072-5960-9804-29BA3F65CA80}"/>
              </a:ext>
            </a:extLst>
          </p:cNvPr>
          <p:cNvGrpSpPr/>
          <p:nvPr/>
        </p:nvGrpSpPr>
        <p:grpSpPr>
          <a:xfrm>
            <a:off x="234430" y="1927580"/>
            <a:ext cx="3119928" cy="1938992"/>
            <a:chOff x="234430" y="1927580"/>
            <a:chExt cx="3119928" cy="1938992"/>
          </a:xfrm>
        </p:grpSpPr>
        <p:sp>
          <p:nvSpPr>
            <p:cNvPr id="13" name="TextBox 12">
              <a:extLst>
                <a:ext uri="{FF2B5EF4-FFF2-40B4-BE49-F238E27FC236}">
                  <a16:creationId xmlns:a16="http://schemas.microsoft.com/office/drawing/2014/main" id="{86CF60E8-44F6-D8BF-C81D-002FD4087EB2}"/>
                </a:ext>
              </a:extLst>
            </p:cNvPr>
            <p:cNvSpPr txBox="1"/>
            <p:nvPr/>
          </p:nvSpPr>
          <p:spPr>
            <a:xfrm>
              <a:off x="234430" y="1927580"/>
              <a:ext cx="2393303" cy="1938992"/>
            </a:xfrm>
            <a:prstGeom prst="rect">
              <a:avLst/>
            </a:prstGeom>
            <a:noFill/>
          </p:spPr>
          <p:txBody>
            <a:bodyPr wrap="square" rtlCol="0">
              <a:spAutoFit/>
            </a:bodyPr>
            <a:lstStyle/>
            <a:p>
              <a:r>
                <a:rPr lang="en-NZ" sz="4000" dirty="0">
                  <a:solidFill>
                    <a:srgbClr val="0070C0"/>
                  </a:solidFill>
                </a:rPr>
                <a:t>From the graph data.</a:t>
              </a:r>
            </a:p>
          </p:txBody>
        </p:sp>
        <p:sp>
          <p:nvSpPr>
            <p:cNvPr id="14" name="Arrow: Right 13">
              <a:extLst>
                <a:ext uri="{FF2B5EF4-FFF2-40B4-BE49-F238E27FC236}">
                  <a16:creationId xmlns:a16="http://schemas.microsoft.com/office/drawing/2014/main" id="{58DBB558-A130-A30E-3D24-C525BFDD4BF0}"/>
                </a:ext>
              </a:extLst>
            </p:cNvPr>
            <p:cNvSpPr/>
            <p:nvPr/>
          </p:nvSpPr>
          <p:spPr>
            <a:xfrm>
              <a:off x="2759528" y="2368244"/>
              <a:ext cx="594830" cy="353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70C0"/>
                </a:solidFill>
              </a:endParaRPr>
            </a:p>
          </p:txBody>
        </p:sp>
      </p:grpSp>
      <p:sp>
        <p:nvSpPr>
          <p:cNvPr id="16" name="TextBox 15">
            <a:extLst>
              <a:ext uri="{FF2B5EF4-FFF2-40B4-BE49-F238E27FC236}">
                <a16:creationId xmlns:a16="http://schemas.microsoft.com/office/drawing/2014/main" id="{E1D38971-229A-A06E-D35A-88000696ECDE}"/>
              </a:ext>
            </a:extLst>
          </p:cNvPr>
          <p:cNvSpPr txBox="1"/>
          <p:nvPr/>
        </p:nvSpPr>
        <p:spPr>
          <a:xfrm>
            <a:off x="3354358" y="4443545"/>
            <a:ext cx="1772816" cy="707886"/>
          </a:xfrm>
          <a:prstGeom prst="rect">
            <a:avLst/>
          </a:prstGeom>
          <a:noFill/>
        </p:spPr>
        <p:txBody>
          <a:bodyPr wrap="square" rtlCol="0">
            <a:spAutoFit/>
          </a:bodyPr>
          <a:lstStyle/>
          <a:p>
            <a:pPr algn="ctr"/>
            <a:r>
              <a:rPr lang="en-NZ" sz="4000" dirty="0"/>
              <a:t>10</a:t>
            </a:r>
          </a:p>
        </p:txBody>
      </p:sp>
      <p:sp>
        <p:nvSpPr>
          <p:cNvPr id="17" name="TextBox 16">
            <a:extLst>
              <a:ext uri="{FF2B5EF4-FFF2-40B4-BE49-F238E27FC236}">
                <a16:creationId xmlns:a16="http://schemas.microsoft.com/office/drawing/2014/main" id="{B2B2BB98-0727-E0EA-9FC1-7158D13D09B1}"/>
              </a:ext>
            </a:extLst>
          </p:cNvPr>
          <p:cNvSpPr txBox="1"/>
          <p:nvPr/>
        </p:nvSpPr>
        <p:spPr>
          <a:xfrm>
            <a:off x="6070341" y="4443545"/>
            <a:ext cx="1772816" cy="707886"/>
          </a:xfrm>
          <a:prstGeom prst="rect">
            <a:avLst/>
          </a:prstGeom>
          <a:noFill/>
        </p:spPr>
        <p:txBody>
          <a:bodyPr wrap="square" rtlCol="0">
            <a:spAutoFit/>
          </a:bodyPr>
          <a:lstStyle/>
          <a:p>
            <a:pPr algn="ctr"/>
            <a:r>
              <a:rPr lang="en-NZ" sz="4000" dirty="0"/>
              <a:t>?</a:t>
            </a:r>
          </a:p>
        </p:txBody>
      </p:sp>
      <p:grpSp>
        <p:nvGrpSpPr>
          <p:cNvPr id="18" name="Group 17">
            <a:extLst>
              <a:ext uri="{FF2B5EF4-FFF2-40B4-BE49-F238E27FC236}">
                <a16:creationId xmlns:a16="http://schemas.microsoft.com/office/drawing/2014/main" id="{9B2A6560-3AD3-12B5-4DE9-E6D0B83EA960}"/>
              </a:ext>
            </a:extLst>
          </p:cNvPr>
          <p:cNvGrpSpPr/>
          <p:nvPr/>
        </p:nvGrpSpPr>
        <p:grpSpPr>
          <a:xfrm>
            <a:off x="197886" y="4130201"/>
            <a:ext cx="3119928" cy="1938992"/>
            <a:chOff x="234430" y="1927580"/>
            <a:chExt cx="3119928" cy="1938992"/>
          </a:xfrm>
        </p:grpSpPr>
        <p:sp>
          <p:nvSpPr>
            <p:cNvPr id="19" name="TextBox 18">
              <a:extLst>
                <a:ext uri="{FF2B5EF4-FFF2-40B4-BE49-F238E27FC236}">
                  <a16:creationId xmlns:a16="http://schemas.microsoft.com/office/drawing/2014/main" id="{08F3E724-57EF-F3C3-6552-F37C925C2C60}"/>
                </a:ext>
              </a:extLst>
            </p:cNvPr>
            <p:cNvSpPr txBox="1"/>
            <p:nvPr/>
          </p:nvSpPr>
          <p:spPr>
            <a:xfrm>
              <a:off x="234430" y="1927580"/>
              <a:ext cx="2393303" cy="1938992"/>
            </a:xfrm>
            <a:prstGeom prst="rect">
              <a:avLst/>
            </a:prstGeom>
            <a:noFill/>
          </p:spPr>
          <p:txBody>
            <a:bodyPr wrap="square" rtlCol="0">
              <a:spAutoFit/>
            </a:bodyPr>
            <a:lstStyle/>
            <a:p>
              <a:r>
                <a:rPr lang="en-NZ" sz="4000" dirty="0">
                  <a:solidFill>
                    <a:srgbClr val="0070C0"/>
                  </a:solidFill>
                </a:rPr>
                <a:t>From the problem</a:t>
              </a:r>
            </a:p>
            <a:p>
              <a:r>
                <a:rPr lang="en-NZ" sz="4000" dirty="0">
                  <a:solidFill>
                    <a:srgbClr val="0070C0"/>
                  </a:solidFill>
                </a:rPr>
                <a:t>Goal. </a:t>
              </a:r>
            </a:p>
          </p:txBody>
        </p:sp>
        <p:sp>
          <p:nvSpPr>
            <p:cNvPr id="20" name="Arrow: Right 19">
              <a:extLst>
                <a:ext uri="{FF2B5EF4-FFF2-40B4-BE49-F238E27FC236}">
                  <a16:creationId xmlns:a16="http://schemas.microsoft.com/office/drawing/2014/main" id="{260F850B-999C-98BD-4E87-5B3D1040C59A}"/>
                </a:ext>
              </a:extLst>
            </p:cNvPr>
            <p:cNvSpPr/>
            <p:nvPr/>
          </p:nvSpPr>
          <p:spPr>
            <a:xfrm>
              <a:off x="2759528" y="2368244"/>
              <a:ext cx="594830" cy="353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70C0"/>
                </a:solidFill>
              </a:endParaRPr>
            </a:p>
          </p:txBody>
        </p:sp>
      </p:grpSp>
    </p:spTree>
    <p:extLst>
      <p:ext uri="{BB962C8B-B14F-4D97-AF65-F5344CB8AC3E}">
        <p14:creationId xmlns:p14="http://schemas.microsoft.com/office/powerpoint/2010/main" val="240940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BC5144-ED98-8504-0BD8-32E4D432A51E}"/>
              </a:ext>
            </a:extLst>
          </p:cNvPr>
          <p:cNvSpPr txBox="1"/>
          <p:nvPr/>
        </p:nvSpPr>
        <p:spPr>
          <a:xfrm>
            <a:off x="628261" y="466530"/>
            <a:ext cx="10935477" cy="954107"/>
          </a:xfrm>
          <a:prstGeom prst="rect">
            <a:avLst/>
          </a:prstGeom>
          <a:noFill/>
        </p:spPr>
        <p:txBody>
          <a:bodyPr wrap="square" rtlCol="0">
            <a:spAutoFit/>
          </a:bodyPr>
          <a:lstStyle/>
          <a:p>
            <a:r>
              <a:rPr lang="en-NZ" sz="2800" dirty="0"/>
              <a:t>Step 2: Maybe find the unit rate, how far the car travels on 1 litre of petrol.</a:t>
            </a:r>
          </a:p>
        </p:txBody>
      </p:sp>
      <p:grpSp>
        <p:nvGrpSpPr>
          <p:cNvPr id="7" name="Group 6">
            <a:extLst>
              <a:ext uri="{FF2B5EF4-FFF2-40B4-BE49-F238E27FC236}">
                <a16:creationId xmlns:a16="http://schemas.microsoft.com/office/drawing/2014/main" id="{CFCE32ED-35DE-4101-0BF6-EB22560D5F0A}"/>
              </a:ext>
            </a:extLst>
          </p:cNvPr>
          <p:cNvGrpSpPr/>
          <p:nvPr/>
        </p:nvGrpSpPr>
        <p:grpSpPr>
          <a:xfrm>
            <a:off x="2759528" y="1530220"/>
            <a:ext cx="5901614" cy="4282751"/>
            <a:chOff x="2759528" y="1530220"/>
            <a:chExt cx="5901614" cy="4282751"/>
          </a:xfrm>
        </p:grpSpPr>
        <p:cxnSp>
          <p:nvCxnSpPr>
            <p:cNvPr id="4" name="Straight Connector 3">
              <a:extLst>
                <a:ext uri="{FF2B5EF4-FFF2-40B4-BE49-F238E27FC236}">
                  <a16:creationId xmlns:a16="http://schemas.microsoft.com/office/drawing/2014/main" id="{93E1EF65-E3D9-0B76-9931-DEB58CD12EC2}"/>
                </a:ext>
              </a:extLst>
            </p:cNvPr>
            <p:cNvCxnSpPr/>
            <p:nvPr/>
          </p:nvCxnSpPr>
          <p:spPr>
            <a:xfrm>
              <a:off x="5710335" y="1530220"/>
              <a:ext cx="0" cy="42827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586B9FB-21F9-B140-9A33-13D0B63BAEFB}"/>
                </a:ext>
              </a:extLst>
            </p:cNvPr>
            <p:cNvCxnSpPr>
              <a:cxnSpLocks/>
            </p:cNvCxnSpPr>
            <p:nvPr/>
          </p:nvCxnSpPr>
          <p:spPr>
            <a:xfrm flipH="1" flipV="1">
              <a:off x="2759528" y="2060511"/>
              <a:ext cx="5901614"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164A0942-2BCF-7D1D-D525-770821B7E8FA}"/>
              </a:ext>
            </a:extLst>
          </p:cNvPr>
          <p:cNvSpPr txBox="1"/>
          <p:nvPr/>
        </p:nvSpPr>
        <p:spPr>
          <a:xfrm>
            <a:off x="2759528" y="1404360"/>
            <a:ext cx="2976466" cy="523220"/>
          </a:xfrm>
          <a:prstGeom prst="rect">
            <a:avLst/>
          </a:prstGeom>
          <a:noFill/>
        </p:spPr>
        <p:txBody>
          <a:bodyPr wrap="square" rtlCol="0">
            <a:spAutoFit/>
          </a:bodyPr>
          <a:lstStyle/>
          <a:p>
            <a:r>
              <a:rPr lang="en-NZ" sz="2800" dirty="0"/>
              <a:t>Number of Litres</a:t>
            </a:r>
          </a:p>
        </p:txBody>
      </p:sp>
      <p:sp>
        <p:nvSpPr>
          <p:cNvPr id="9" name="TextBox 8">
            <a:extLst>
              <a:ext uri="{FF2B5EF4-FFF2-40B4-BE49-F238E27FC236}">
                <a16:creationId xmlns:a16="http://schemas.microsoft.com/office/drawing/2014/main" id="{21339093-B598-9D88-7E98-FB7A4AC02E01}"/>
              </a:ext>
            </a:extLst>
          </p:cNvPr>
          <p:cNvSpPr txBox="1"/>
          <p:nvPr/>
        </p:nvSpPr>
        <p:spPr>
          <a:xfrm>
            <a:off x="5746880" y="1404360"/>
            <a:ext cx="3813111" cy="523220"/>
          </a:xfrm>
          <a:prstGeom prst="rect">
            <a:avLst/>
          </a:prstGeom>
          <a:noFill/>
        </p:spPr>
        <p:txBody>
          <a:bodyPr wrap="square" rtlCol="0">
            <a:spAutoFit/>
          </a:bodyPr>
          <a:lstStyle/>
          <a:p>
            <a:pPr algn="ctr"/>
            <a:r>
              <a:rPr lang="en-NZ" sz="2800" dirty="0"/>
              <a:t>Number of Kilometres</a:t>
            </a:r>
          </a:p>
        </p:txBody>
      </p:sp>
      <p:sp>
        <p:nvSpPr>
          <p:cNvPr id="11" name="TextBox 10">
            <a:extLst>
              <a:ext uri="{FF2B5EF4-FFF2-40B4-BE49-F238E27FC236}">
                <a16:creationId xmlns:a16="http://schemas.microsoft.com/office/drawing/2014/main" id="{21B7A76B-EE35-4762-834F-EFA7AC975659}"/>
              </a:ext>
            </a:extLst>
          </p:cNvPr>
          <p:cNvSpPr txBox="1"/>
          <p:nvPr/>
        </p:nvSpPr>
        <p:spPr>
          <a:xfrm>
            <a:off x="3380016" y="2191266"/>
            <a:ext cx="1772816" cy="707886"/>
          </a:xfrm>
          <a:prstGeom prst="rect">
            <a:avLst/>
          </a:prstGeom>
          <a:noFill/>
        </p:spPr>
        <p:txBody>
          <a:bodyPr wrap="square" rtlCol="0">
            <a:spAutoFit/>
          </a:bodyPr>
          <a:lstStyle/>
          <a:p>
            <a:pPr algn="ctr"/>
            <a:r>
              <a:rPr lang="en-NZ" sz="4000" dirty="0"/>
              <a:t>8.4</a:t>
            </a:r>
          </a:p>
        </p:txBody>
      </p:sp>
      <p:sp>
        <p:nvSpPr>
          <p:cNvPr id="12" name="TextBox 11">
            <a:extLst>
              <a:ext uri="{FF2B5EF4-FFF2-40B4-BE49-F238E27FC236}">
                <a16:creationId xmlns:a16="http://schemas.microsoft.com/office/drawing/2014/main" id="{9700CF5D-29D0-00E9-64E8-13B331D864B8}"/>
              </a:ext>
            </a:extLst>
          </p:cNvPr>
          <p:cNvSpPr txBox="1"/>
          <p:nvPr/>
        </p:nvSpPr>
        <p:spPr>
          <a:xfrm>
            <a:off x="6095999" y="2191266"/>
            <a:ext cx="1772816" cy="707886"/>
          </a:xfrm>
          <a:prstGeom prst="rect">
            <a:avLst/>
          </a:prstGeom>
          <a:noFill/>
        </p:spPr>
        <p:txBody>
          <a:bodyPr wrap="square" rtlCol="0">
            <a:spAutoFit/>
          </a:bodyPr>
          <a:lstStyle/>
          <a:p>
            <a:pPr algn="ctr"/>
            <a:r>
              <a:rPr lang="en-NZ" sz="4000" dirty="0"/>
              <a:t>100</a:t>
            </a:r>
          </a:p>
        </p:txBody>
      </p:sp>
      <p:sp>
        <p:nvSpPr>
          <p:cNvPr id="16" name="TextBox 15">
            <a:extLst>
              <a:ext uri="{FF2B5EF4-FFF2-40B4-BE49-F238E27FC236}">
                <a16:creationId xmlns:a16="http://schemas.microsoft.com/office/drawing/2014/main" id="{E1D38971-229A-A06E-D35A-88000696ECDE}"/>
              </a:ext>
            </a:extLst>
          </p:cNvPr>
          <p:cNvSpPr txBox="1"/>
          <p:nvPr/>
        </p:nvSpPr>
        <p:spPr>
          <a:xfrm>
            <a:off x="3354358" y="4443545"/>
            <a:ext cx="1772816" cy="707886"/>
          </a:xfrm>
          <a:prstGeom prst="rect">
            <a:avLst/>
          </a:prstGeom>
          <a:noFill/>
        </p:spPr>
        <p:txBody>
          <a:bodyPr wrap="square" rtlCol="0">
            <a:spAutoFit/>
          </a:bodyPr>
          <a:lstStyle/>
          <a:p>
            <a:pPr algn="ctr"/>
            <a:r>
              <a:rPr lang="en-NZ" sz="4000" dirty="0"/>
              <a:t>10</a:t>
            </a:r>
          </a:p>
        </p:txBody>
      </p:sp>
      <p:sp>
        <p:nvSpPr>
          <p:cNvPr id="17" name="TextBox 16">
            <a:extLst>
              <a:ext uri="{FF2B5EF4-FFF2-40B4-BE49-F238E27FC236}">
                <a16:creationId xmlns:a16="http://schemas.microsoft.com/office/drawing/2014/main" id="{B2B2BB98-0727-E0EA-9FC1-7158D13D09B1}"/>
              </a:ext>
            </a:extLst>
          </p:cNvPr>
          <p:cNvSpPr txBox="1"/>
          <p:nvPr/>
        </p:nvSpPr>
        <p:spPr>
          <a:xfrm>
            <a:off x="6070341" y="4443545"/>
            <a:ext cx="1772816" cy="707886"/>
          </a:xfrm>
          <a:prstGeom prst="rect">
            <a:avLst/>
          </a:prstGeom>
          <a:noFill/>
        </p:spPr>
        <p:txBody>
          <a:bodyPr wrap="square" rtlCol="0">
            <a:spAutoFit/>
          </a:bodyPr>
          <a:lstStyle/>
          <a:p>
            <a:pPr algn="ctr"/>
            <a:r>
              <a:rPr lang="en-NZ" sz="4000" dirty="0"/>
              <a:t>?</a:t>
            </a:r>
          </a:p>
        </p:txBody>
      </p:sp>
      <p:sp>
        <p:nvSpPr>
          <p:cNvPr id="3" name="TextBox 2">
            <a:extLst>
              <a:ext uri="{FF2B5EF4-FFF2-40B4-BE49-F238E27FC236}">
                <a16:creationId xmlns:a16="http://schemas.microsoft.com/office/drawing/2014/main" id="{A3C27170-3A29-DD53-76CB-54DD52098111}"/>
              </a:ext>
            </a:extLst>
          </p:cNvPr>
          <p:cNvSpPr txBox="1"/>
          <p:nvPr/>
        </p:nvSpPr>
        <p:spPr>
          <a:xfrm>
            <a:off x="3380016" y="3326925"/>
            <a:ext cx="1772816" cy="707886"/>
          </a:xfrm>
          <a:prstGeom prst="rect">
            <a:avLst/>
          </a:prstGeom>
          <a:noFill/>
        </p:spPr>
        <p:txBody>
          <a:bodyPr wrap="square" rtlCol="0">
            <a:spAutoFit/>
          </a:bodyPr>
          <a:lstStyle/>
          <a:p>
            <a:pPr algn="ctr"/>
            <a:r>
              <a:rPr lang="en-NZ" sz="4000" dirty="0"/>
              <a:t>1</a:t>
            </a:r>
          </a:p>
        </p:txBody>
      </p:sp>
      <p:sp>
        <p:nvSpPr>
          <p:cNvPr id="6" name="TextBox 5">
            <a:extLst>
              <a:ext uri="{FF2B5EF4-FFF2-40B4-BE49-F238E27FC236}">
                <a16:creationId xmlns:a16="http://schemas.microsoft.com/office/drawing/2014/main" id="{F97E9A7F-7DE4-E420-04CE-F98AB2A04ABF}"/>
              </a:ext>
            </a:extLst>
          </p:cNvPr>
          <p:cNvSpPr txBox="1"/>
          <p:nvPr/>
        </p:nvSpPr>
        <p:spPr>
          <a:xfrm>
            <a:off x="6095999" y="3326925"/>
            <a:ext cx="1772816" cy="707886"/>
          </a:xfrm>
          <a:prstGeom prst="rect">
            <a:avLst/>
          </a:prstGeom>
          <a:noFill/>
        </p:spPr>
        <p:txBody>
          <a:bodyPr wrap="square" rtlCol="0">
            <a:spAutoFit/>
          </a:bodyPr>
          <a:lstStyle/>
          <a:p>
            <a:pPr algn="ctr"/>
            <a:r>
              <a:rPr lang="en-NZ" sz="4000" dirty="0"/>
              <a:t>?</a:t>
            </a:r>
          </a:p>
        </p:txBody>
      </p:sp>
      <p:grpSp>
        <p:nvGrpSpPr>
          <p:cNvPr id="10" name="Group 9">
            <a:extLst>
              <a:ext uri="{FF2B5EF4-FFF2-40B4-BE49-F238E27FC236}">
                <a16:creationId xmlns:a16="http://schemas.microsoft.com/office/drawing/2014/main" id="{86904007-C82B-10D1-EB1F-B8C5681650E5}"/>
              </a:ext>
            </a:extLst>
          </p:cNvPr>
          <p:cNvGrpSpPr/>
          <p:nvPr/>
        </p:nvGrpSpPr>
        <p:grpSpPr>
          <a:xfrm>
            <a:off x="373417" y="2459504"/>
            <a:ext cx="3119928" cy="1323439"/>
            <a:chOff x="234430" y="1927580"/>
            <a:chExt cx="3119928" cy="1323439"/>
          </a:xfrm>
        </p:grpSpPr>
        <p:sp>
          <p:nvSpPr>
            <p:cNvPr id="21" name="TextBox 20">
              <a:extLst>
                <a:ext uri="{FF2B5EF4-FFF2-40B4-BE49-F238E27FC236}">
                  <a16:creationId xmlns:a16="http://schemas.microsoft.com/office/drawing/2014/main" id="{099AF6A7-C7BD-AB4A-B742-9CF05AD63CFE}"/>
                </a:ext>
              </a:extLst>
            </p:cNvPr>
            <p:cNvSpPr txBox="1"/>
            <p:nvPr/>
          </p:nvSpPr>
          <p:spPr>
            <a:xfrm>
              <a:off x="234430" y="1927580"/>
              <a:ext cx="2449096" cy="1323439"/>
            </a:xfrm>
            <a:prstGeom prst="rect">
              <a:avLst/>
            </a:prstGeom>
            <a:noFill/>
          </p:spPr>
          <p:txBody>
            <a:bodyPr wrap="square" rtlCol="0">
              <a:spAutoFit/>
            </a:bodyPr>
            <a:lstStyle/>
            <a:p>
              <a:r>
                <a:rPr lang="en-NZ" sz="4000" dirty="0">
                  <a:solidFill>
                    <a:srgbClr val="0070C0"/>
                  </a:solidFill>
                </a:rPr>
                <a:t>What operation?</a:t>
              </a:r>
            </a:p>
          </p:txBody>
        </p:sp>
        <p:sp>
          <p:nvSpPr>
            <p:cNvPr id="22" name="Arrow: Right 21">
              <a:extLst>
                <a:ext uri="{FF2B5EF4-FFF2-40B4-BE49-F238E27FC236}">
                  <a16:creationId xmlns:a16="http://schemas.microsoft.com/office/drawing/2014/main" id="{163F7742-8DE1-78E0-D0EB-7F7D734241B2}"/>
                </a:ext>
              </a:extLst>
            </p:cNvPr>
            <p:cNvSpPr/>
            <p:nvPr/>
          </p:nvSpPr>
          <p:spPr>
            <a:xfrm>
              <a:off x="2759528" y="2368244"/>
              <a:ext cx="594830" cy="353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70C0"/>
                </a:solidFill>
              </a:endParaRPr>
            </a:p>
          </p:txBody>
        </p:sp>
      </p:grpSp>
      <p:sp>
        <p:nvSpPr>
          <p:cNvPr id="23" name="Arrow: Curved Right 22">
            <a:extLst>
              <a:ext uri="{FF2B5EF4-FFF2-40B4-BE49-F238E27FC236}">
                <a16:creationId xmlns:a16="http://schemas.microsoft.com/office/drawing/2014/main" id="{E1A5D610-BC1F-85F4-61F0-0973E641F8A8}"/>
              </a:ext>
            </a:extLst>
          </p:cNvPr>
          <p:cNvSpPr/>
          <p:nvPr/>
        </p:nvSpPr>
        <p:spPr>
          <a:xfrm>
            <a:off x="2898515" y="2726826"/>
            <a:ext cx="473334" cy="8770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4" name="TextBox 23">
            <a:extLst>
              <a:ext uri="{FF2B5EF4-FFF2-40B4-BE49-F238E27FC236}">
                <a16:creationId xmlns:a16="http://schemas.microsoft.com/office/drawing/2014/main" id="{F608045E-5306-3D00-3C37-78E707F4824D}"/>
              </a:ext>
            </a:extLst>
          </p:cNvPr>
          <p:cNvSpPr txBox="1"/>
          <p:nvPr/>
        </p:nvSpPr>
        <p:spPr>
          <a:xfrm>
            <a:off x="2663504" y="2763085"/>
            <a:ext cx="1772816" cy="707886"/>
          </a:xfrm>
          <a:prstGeom prst="rect">
            <a:avLst/>
          </a:prstGeom>
          <a:noFill/>
        </p:spPr>
        <p:txBody>
          <a:bodyPr wrap="square" rtlCol="0">
            <a:spAutoFit/>
          </a:bodyPr>
          <a:lstStyle/>
          <a:p>
            <a:pPr algn="ctr"/>
            <a:r>
              <a:rPr lang="en-NZ" sz="4000" dirty="0"/>
              <a:t>÷ 8.4</a:t>
            </a:r>
          </a:p>
        </p:txBody>
      </p:sp>
      <p:sp>
        <p:nvSpPr>
          <p:cNvPr id="25" name="Arrow: Curved Right 24">
            <a:extLst>
              <a:ext uri="{FF2B5EF4-FFF2-40B4-BE49-F238E27FC236}">
                <a16:creationId xmlns:a16="http://schemas.microsoft.com/office/drawing/2014/main" id="{D53908CC-EADB-73F9-60A6-BEF879484486}"/>
              </a:ext>
            </a:extLst>
          </p:cNvPr>
          <p:cNvSpPr/>
          <p:nvPr/>
        </p:nvSpPr>
        <p:spPr>
          <a:xfrm flipH="1">
            <a:off x="7868815" y="2777080"/>
            <a:ext cx="473334" cy="8770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6" name="TextBox 25">
            <a:extLst>
              <a:ext uri="{FF2B5EF4-FFF2-40B4-BE49-F238E27FC236}">
                <a16:creationId xmlns:a16="http://schemas.microsoft.com/office/drawing/2014/main" id="{8792A249-3FF2-5E22-6A2E-D4B80874F9F4}"/>
              </a:ext>
            </a:extLst>
          </p:cNvPr>
          <p:cNvSpPr txBox="1"/>
          <p:nvPr/>
        </p:nvSpPr>
        <p:spPr>
          <a:xfrm>
            <a:off x="6694917" y="2813490"/>
            <a:ext cx="1772816" cy="707886"/>
          </a:xfrm>
          <a:prstGeom prst="rect">
            <a:avLst/>
          </a:prstGeom>
          <a:noFill/>
        </p:spPr>
        <p:txBody>
          <a:bodyPr wrap="square" rtlCol="0">
            <a:spAutoFit/>
          </a:bodyPr>
          <a:lstStyle/>
          <a:p>
            <a:pPr algn="ctr"/>
            <a:r>
              <a:rPr lang="en-NZ" sz="4000" dirty="0"/>
              <a:t>÷ 8.4</a:t>
            </a:r>
          </a:p>
        </p:txBody>
      </p:sp>
      <p:sp>
        <p:nvSpPr>
          <p:cNvPr id="27" name="TextBox 26">
            <a:extLst>
              <a:ext uri="{FF2B5EF4-FFF2-40B4-BE49-F238E27FC236}">
                <a16:creationId xmlns:a16="http://schemas.microsoft.com/office/drawing/2014/main" id="{BCB59CE4-1472-BE9B-7C47-E0C1F922F262}"/>
              </a:ext>
            </a:extLst>
          </p:cNvPr>
          <p:cNvSpPr txBox="1"/>
          <p:nvPr/>
        </p:nvSpPr>
        <p:spPr>
          <a:xfrm>
            <a:off x="6188934" y="3326925"/>
            <a:ext cx="1772816" cy="707886"/>
          </a:xfrm>
          <a:prstGeom prst="rect">
            <a:avLst/>
          </a:prstGeom>
          <a:noFill/>
        </p:spPr>
        <p:txBody>
          <a:bodyPr wrap="square" rtlCol="0">
            <a:spAutoFit/>
          </a:bodyPr>
          <a:lstStyle/>
          <a:p>
            <a:pPr algn="ctr"/>
            <a:r>
              <a:rPr lang="en-NZ" sz="4000" dirty="0"/>
              <a:t>11.905</a:t>
            </a:r>
          </a:p>
        </p:txBody>
      </p:sp>
    </p:spTree>
    <p:extLst>
      <p:ext uri="{BB962C8B-B14F-4D97-AF65-F5344CB8AC3E}">
        <p14:creationId xmlns:p14="http://schemas.microsoft.com/office/powerpoint/2010/main" val="2462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23" grpId="0" animBg="1"/>
      <p:bldP spid="24" grpId="0"/>
      <p:bldP spid="25" grpId="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BC5144-ED98-8504-0BD8-32E4D432A51E}"/>
              </a:ext>
            </a:extLst>
          </p:cNvPr>
          <p:cNvSpPr txBox="1"/>
          <p:nvPr/>
        </p:nvSpPr>
        <p:spPr>
          <a:xfrm>
            <a:off x="628261" y="466530"/>
            <a:ext cx="10935477" cy="523220"/>
          </a:xfrm>
          <a:prstGeom prst="rect">
            <a:avLst/>
          </a:prstGeom>
          <a:noFill/>
        </p:spPr>
        <p:txBody>
          <a:bodyPr wrap="square" rtlCol="0">
            <a:spAutoFit/>
          </a:bodyPr>
          <a:lstStyle/>
          <a:p>
            <a:r>
              <a:rPr lang="en-NZ" sz="2800" dirty="0"/>
              <a:t>Step 3: Multiply the unit rates to get the correct distance.</a:t>
            </a:r>
          </a:p>
        </p:txBody>
      </p:sp>
      <p:grpSp>
        <p:nvGrpSpPr>
          <p:cNvPr id="7" name="Group 6">
            <a:extLst>
              <a:ext uri="{FF2B5EF4-FFF2-40B4-BE49-F238E27FC236}">
                <a16:creationId xmlns:a16="http://schemas.microsoft.com/office/drawing/2014/main" id="{CFCE32ED-35DE-4101-0BF6-EB22560D5F0A}"/>
              </a:ext>
            </a:extLst>
          </p:cNvPr>
          <p:cNvGrpSpPr/>
          <p:nvPr/>
        </p:nvGrpSpPr>
        <p:grpSpPr>
          <a:xfrm>
            <a:off x="2759528" y="1530220"/>
            <a:ext cx="5901614" cy="4282751"/>
            <a:chOff x="2759528" y="1530220"/>
            <a:chExt cx="5901614" cy="4282751"/>
          </a:xfrm>
        </p:grpSpPr>
        <p:cxnSp>
          <p:nvCxnSpPr>
            <p:cNvPr id="4" name="Straight Connector 3">
              <a:extLst>
                <a:ext uri="{FF2B5EF4-FFF2-40B4-BE49-F238E27FC236}">
                  <a16:creationId xmlns:a16="http://schemas.microsoft.com/office/drawing/2014/main" id="{93E1EF65-E3D9-0B76-9931-DEB58CD12EC2}"/>
                </a:ext>
              </a:extLst>
            </p:cNvPr>
            <p:cNvCxnSpPr/>
            <p:nvPr/>
          </p:nvCxnSpPr>
          <p:spPr>
            <a:xfrm>
              <a:off x="5710335" y="1530220"/>
              <a:ext cx="0" cy="42827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586B9FB-21F9-B140-9A33-13D0B63BAEFB}"/>
                </a:ext>
              </a:extLst>
            </p:cNvPr>
            <p:cNvCxnSpPr>
              <a:cxnSpLocks/>
            </p:cNvCxnSpPr>
            <p:nvPr/>
          </p:nvCxnSpPr>
          <p:spPr>
            <a:xfrm flipH="1" flipV="1">
              <a:off x="2759528" y="2060511"/>
              <a:ext cx="5901614"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164A0942-2BCF-7D1D-D525-770821B7E8FA}"/>
              </a:ext>
            </a:extLst>
          </p:cNvPr>
          <p:cNvSpPr txBox="1"/>
          <p:nvPr/>
        </p:nvSpPr>
        <p:spPr>
          <a:xfrm>
            <a:off x="2759528" y="1404360"/>
            <a:ext cx="2976466" cy="523220"/>
          </a:xfrm>
          <a:prstGeom prst="rect">
            <a:avLst/>
          </a:prstGeom>
          <a:noFill/>
        </p:spPr>
        <p:txBody>
          <a:bodyPr wrap="square" rtlCol="0">
            <a:spAutoFit/>
          </a:bodyPr>
          <a:lstStyle/>
          <a:p>
            <a:r>
              <a:rPr lang="en-NZ" sz="2800" dirty="0"/>
              <a:t>Number of Litres</a:t>
            </a:r>
          </a:p>
        </p:txBody>
      </p:sp>
      <p:sp>
        <p:nvSpPr>
          <p:cNvPr id="9" name="TextBox 8">
            <a:extLst>
              <a:ext uri="{FF2B5EF4-FFF2-40B4-BE49-F238E27FC236}">
                <a16:creationId xmlns:a16="http://schemas.microsoft.com/office/drawing/2014/main" id="{21339093-B598-9D88-7E98-FB7A4AC02E01}"/>
              </a:ext>
            </a:extLst>
          </p:cNvPr>
          <p:cNvSpPr txBox="1"/>
          <p:nvPr/>
        </p:nvSpPr>
        <p:spPr>
          <a:xfrm>
            <a:off x="5746880" y="1404360"/>
            <a:ext cx="3813111" cy="523220"/>
          </a:xfrm>
          <a:prstGeom prst="rect">
            <a:avLst/>
          </a:prstGeom>
          <a:noFill/>
        </p:spPr>
        <p:txBody>
          <a:bodyPr wrap="square" rtlCol="0">
            <a:spAutoFit/>
          </a:bodyPr>
          <a:lstStyle/>
          <a:p>
            <a:pPr algn="ctr"/>
            <a:r>
              <a:rPr lang="en-NZ" sz="2800" dirty="0"/>
              <a:t>Number of Kilometres</a:t>
            </a:r>
          </a:p>
        </p:txBody>
      </p:sp>
      <p:sp>
        <p:nvSpPr>
          <p:cNvPr id="11" name="TextBox 10">
            <a:extLst>
              <a:ext uri="{FF2B5EF4-FFF2-40B4-BE49-F238E27FC236}">
                <a16:creationId xmlns:a16="http://schemas.microsoft.com/office/drawing/2014/main" id="{21B7A76B-EE35-4762-834F-EFA7AC975659}"/>
              </a:ext>
            </a:extLst>
          </p:cNvPr>
          <p:cNvSpPr txBox="1"/>
          <p:nvPr/>
        </p:nvSpPr>
        <p:spPr>
          <a:xfrm>
            <a:off x="3380016" y="2191266"/>
            <a:ext cx="1772816" cy="707886"/>
          </a:xfrm>
          <a:prstGeom prst="rect">
            <a:avLst/>
          </a:prstGeom>
          <a:noFill/>
        </p:spPr>
        <p:txBody>
          <a:bodyPr wrap="square" rtlCol="0">
            <a:spAutoFit/>
          </a:bodyPr>
          <a:lstStyle/>
          <a:p>
            <a:pPr algn="ctr"/>
            <a:r>
              <a:rPr lang="en-NZ" sz="4000" dirty="0"/>
              <a:t>8.4</a:t>
            </a:r>
          </a:p>
        </p:txBody>
      </p:sp>
      <p:sp>
        <p:nvSpPr>
          <p:cNvPr id="12" name="TextBox 11">
            <a:extLst>
              <a:ext uri="{FF2B5EF4-FFF2-40B4-BE49-F238E27FC236}">
                <a16:creationId xmlns:a16="http://schemas.microsoft.com/office/drawing/2014/main" id="{9700CF5D-29D0-00E9-64E8-13B331D864B8}"/>
              </a:ext>
            </a:extLst>
          </p:cNvPr>
          <p:cNvSpPr txBox="1"/>
          <p:nvPr/>
        </p:nvSpPr>
        <p:spPr>
          <a:xfrm>
            <a:off x="6095999" y="2191266"/>
            <a:ext cx="1772816" cy="707886"/>
          </a:xfrm>
          <a:prstGeom prst="rect">
            <a:avLst/>
          </a:prstGeom>
          <a:noFill/>
        </p:spPr>
        <p:txBody>
          <a:bodyPr wrap="square" rtlCol="0">
            <a:spAutoFit/>
          </a:bodyPr>
          <a:lstStyle/>
          <a:p>
            <a:pPr algn="ctr"/>
            <a:r>
              <a:rPr lang="en-NZ" sz="4000" dirty="0"/>
              <a:t>100</a:t>
            </a:r>
          </a:p>
        </p:txBody>
      </p:sp>
      <p:sp>
        <p:nvSpPr>
          <p:cNvPr id="16" name="TextBox 15">
            <a:extLst>
              <a:ext uri="{FF2B5EF4-FFF2-40B4-BE49-F238E27FC236}">
                <a16:creationId xmlns:a16="http://schemas.microsoft.com/office/drawing/2014/main" id="{E1D38971-229A-A06E-D35A-88000696ECDE}"/>
              </a:ext>
            </a:extLst>
          </p:cNvPr>
          <p:cNvSpPr txBox="1"/>
          <p:nvPr/>
        </p:nvSpPr>
        <p:spPr>
          <a:xfrm>
            <a:off x="3354358" y="4443545"/>
            <a:ext cx="1772816" cy="707886"/>
          </a:xfrm>
          <a:prstGeom prst="rect">
            <a:avLst/>
          </a:prstGeom>
          <a:noFill/>
        </p:spPr>
        <p:txBody>
          <a:bodyPr wrap="square" rtlCol="0">
            <a:spAutoFit/>
          </a:bodyPr>
          <a:lstStyle/>
          <a:p>
            <a:pPr algn="ctr"/>
            <a:r>
              <a:rPr lang="en-NZ" sz="4000" dirty="0"/>
              <a:t>10</a:t>
            </a:r>
          </a:p>
        </p:txBody>
      </p:sp>
      <p:sp>
        <p:nvSpPr>
          <p:cNvPr id="17" name="TextBox 16">
            <a:extLst>
              <a:ext uri="{FF2B5EF4-FFF2-40B4-BE49-F238E27FC236}">
                <a16:creationId xmlns:a16="http://schemas.microsoft.com/office/drawing/2014/main" id="{B2B2BB98-0727-E0EA-9FC1-7158D13D09B1}"/>
              </a:ext>
            </a:extLst>
          </p:cNvPr>
          <p:cNvSpPr txBox="1"/>
          <p:nvPr/>
        </p:nvSpPr>
        <p:spPr>
          <a:xfrm>
            <a:off x="6070341" y="4443545"/>
            <a:ext cx="1772816" cy="707886"/>
          </a:xfrm>
          <a:prstGeom prst="rect">
            <a:avLst/>
          </a:prstGeom>
          <a:noFill/>
        </p:spPr>
        <p:txBody>
          <a:bodyPr wrap="square" rtlCol="0">
            <a:spAutoFit/>
          </a:bodyPr>
          <a:lstStyle/>
          <a:p>
            <a:pPr algn="ctr"/>
            <a:r>
              <a:rPr lang="en-NZ" sz="4000" dirty="0"/>
              <a:t>?</a:t>
            </a:r>
          </a:p>
        </p:txBody>
      </p:sp>
      <p:sp>
        <p:nvSpPr>
          <p:cNvPr id="3" name="TextBox 2">
            <a:extLst>
              <a:ext uri="{FF2B5EF4-FFF2-40B4-BE49-F238E27FC236}">
                <a16:creationId xmlns:a16="http://schemas.microsoft.com/office/drawing/2014/main" id="{A3C27170-3A29-DD53-76CB-54DD52098111}"/>
              </a:ext>
            </a:extLst>
          </p:cNvPr>
          <p:cNvSpPr txBox="1"/>
          <p:nvPr/>
        </p:nvSpPr>
        <p:spPr>
          <a:xfrm>
            <a:off x="3380016" y="3326925"/>
            <a:ext cx="1772816" cy="707886"/>
          </a:xfrm>
          <a:prstGeom prst="rect">
            <a:avLst/>
          </a:prstGeom>
          <a:noFill/>
        </p:spPr>
        <p:txBody>
          <a:bodyPr wrap="square" rtlCol="0">
            <a:spAutoFit/>
          </a:bodyPr>
          <a:lstStyle/>
          <a:p>
            <a:pPr algn="ctr"/>
            <a:r>
              <a:rPr lang="en-NZ" sz="4000" dirty="0"/>
              <a:t>1</a:t>
            </a:r>
          </a:p>
        </p:txBody>
      </p:sp>
      <p:grpSp>
        <p:nvGrpSpPr>
          <p:cNvPr id="10" name="Group 9">
            <a:extLst>
              <a:ext uri="{FF2B5EF4-FFF2-40B4-BE49-F238E27FC236}">
                <a16:creationId xmlns:a16="http://schemas.microsoft.com/office/drawing/2014/main" id="{86904007-C82B-10D1-EB1F-B8C5681650E5}"/>
              </a:ext>
            </a:extLst>
          </p:cNvPr>
          <p:cNvGrpSpPr/>
          <p:nvPr/>
        </p:nvGrpSpPr>
        <p:grpSpPr>
          <a:xfrm>
            <a:off x="160566" y="3608497"/>
            <a:ext cx="3119928" cy="1323439"/>
            <a:chOff x="234430" y="1927580"/>
            <a:chExt cx="3119928" cy="1323439"/>
          </a:xfrm>
        </p:grpSpPr>
        <p:sp>
          <p:nvSpPr>
            <p:cNvPr id="21" name="TextBox 20">
              <a:extLst>
                <a:ext uri="{FF2B5EF4-FFF2-40B4-BE49-F238E27FC236}">
                  <a16:creationId xmlns:a16="http://schemas.microsoft.com/office/drawing/2014/main" id="{099AF6A7-C7BD-AB4A-B742-9CF05AD63CFE}"/>
                </a:ext>
              </a:extLst>
            </p:cNvPr>
            <p:cNvSpPr txBox="1"/>
            <p:nvPr/>
          </p:nvSpPr>
          <p:spPr>
            <a:xfrm>
              <a:off x="234430" y="1927580"/>
              <a:ext cx="2449096" cy="1323439"/>
            </a:xfrm>
            <a:prstGeom prst="rect">
              <a:avLst/>
            </a:prstGeom>
            <a:noFill/>
          </p:spPr>
          <p:txBody>
            <a:bodyPr wrap="square" rtlCol="0">
              <a:spAutoFit/>
            </a:bodyPr>
            <a:lstStyle/>
            <a:p>
              <a:r>
                <a:rPr lang="en-NZ" sz="4000" dirty="0">
                  <a:solidFill>
                    <a:srgbClr val="0070C0"/>
                  </a:solidFill>
                </a:rPr>
                <a:t>What operation?</a:t>
              </a:r>
            </a:p>
          </p:txBody>
        </p:sp>
        <p:sp>
          <p:nvSpPr>
            <p:cNvPr id="22" name="Arrow: Right 21">
              <a:extLst>
                <a:ext uri="{FF2B5EF4-FFF2-40B4-BE49-F238E27FC236}">
                  <a16:creationId xmlns:a16="http://schemas.microsoft.com/office/drawing/2014/main" id="{163F7742-8DE1-78E0-D0EB-7F7D734241B2}"/>
                </a:ext>
              </a:extLst>
            </p:cNvPr>
            <p:cNvSpPr/>
            <p:nvPr/>
          </p:nvSpPr>
          <p:spPr>
            <a:xfrm>
              <a:off x="2759528" y="2368244"/>
              <a:ext cx="594830" cy="353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70C0"/>
                </a:solidFill>
              </a:endParaRPr>
            </a:p>
          </p:txBody>
        </p:sp>
      </p:grpSp>
      <p:sp>
        <p:nvSpPr>
          <p:cNvPr id="23" name="Arrow: Curved Right 22">
            <a:extLst>
              <a:ext uri="{FF2B5EF4-FFF2-40B4-BE49-F238E27FC236}">
                <a16:creationId xmlns:a16="http://schemas.microsoft.com/office/drawing/2014/main" id="{E1A5D610-BC1F-85F4-61F0-0973E641F8A8}"/>
              </a:ext>
            </a:extLst>
          </p:cNvPr>
          <p:cNvSpPr/>
          <p:nvPr/>
        </p:nvSpPr>
        <p:spPr>
          <a:xfrm>
            <a:off x="2862073" y="3831677"/>
            <a:ext cx="473334" cy="8770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4" name="TextBox 23">
            <a:extLst>
              <a:ext uri="{FF2B5EF4-FFF2-40B4-BE49-F238E27FC236}">
                <a16:creationId xmlns:a16="http://schemas.microsoft.com/office/drawing/2014/main" id="{F608045E-5306-3D00-3C37-78E707F4824D}"/>
              </a:ext>
            </a:extLst>
          </p:cNvPr>
          <p:cNvSpPr txBox="1"/>
          <p:nvPr/>
        </p:nvSpPr>
        <p:spPr>
          <a:xfrm>
            <a:off x="2673611" y="3855771"/>
            <a:ext cx="1772816" cy="707886"/>
          </a:xfrm>
          <a:prstGeom prst="rect">
            <a:avLst/>
          </a:prstGeom>
          <a:noFill/>
        </p:spPr>
        <p:txBody>
          <a:bodyPr wrap="square" rtlCol="0">
            <a:spAutoFit/>
          </a:bodyPr>
          <a:lstStyle/>
          <a:p>
            <a:pPr algn="ctr"/>
            <a:r>
              <a:rPr lang="en-NZ" sz="4000" dirty="0"/>
              <a:t>x 10</a:t>
            </a:r>
          </a:p>
        </p:txBody>
      </p:sp>
      <p:sp>
        <p:nvSpPr>
          <p:cNvPr id="25" name="Arrow: Curved Right 24">
            <a:extLst>
              <a:ext uri="{FF2B5EF4-FFF2-40B4-BE49-F238E27FC236}">
                <a16:creationId xmlns:a16="http://schemas.microsoft.com/office/drawing/2014/main" id="{D53908CC-EADB-73F9-60A6-BEF879484486}"/>
              </a:ext>
            </a:extLst>
          </p:cNvPr>
          <p:cNvSpPr/>
          <p:nvPr/>
        </p:nvSpPr>
        <p:spPr>
          <a:xfrm flipH="1">
            <a:off x="8308907" y="3771175"/>
            <a:ext cx="473334" cy="8770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6" name="TextBox 25">
            <a:extLst>
              <a:ext uri="{FF2B5EF4-FFF2-40B4-BE49-F238E27FC236}">
                <a16:creationId xmlns:a16="http://schemas.microsoft.com/office/drawing/2014/main" id="{8792A249-3FF2-5E22-6A2E-D4B80874F9F4}"/>
              </a:ext>
            </a:extLst>
          </p:cNvPr>
          <p:cNvSpPr txBox="1"/>
          <p:nvPr/>
        </p:nvSpPr>
        <p:spPr>
          <a:xfrm>
            <a:off x="7176795" y="3823938"/>
            <a:ext cx="1772816" cy="707886"/>
          </a:xfrm>
          <a:prstGeom prst="rect">
            <a:avLst/>
          </a:prstGeom>
          <a:noFill/>
        </p:spPr>
        <p:txBody>
          <a:bodyPr wrap="square" rtlCol="0">
            <a:spAutoFit/>
          </a:bodyPr>
          <a:lstStyle/>
          <a:p>
            <a:pPr algn="ctr"/>
            <a:r>
              <a:rPr lang="en-NZ" sz="4000" dirty="0"/>
              <a:t>x 10</a:t>
            </a:r>
          </a:p>
        </p:txBody>
      </p:sp>
      <p:sp>
        <p:nvSpPr>
          <p:cNvPr id="27" name="TextBox 26">
            <a:extLst>
              <a:ext uri="{FF2B5EF4-FFF2-40B4-BE49-F238E27FC236}">
                <a16:creationId xmlns:a16="http://schemas.microsoft.com/office/drawing/2014/main" id="{BCB59CE4-1472-BE9B-7C47-E0C1F922F262}"/>
              </a:ext>
            </a:extLst>
          </p:cNvPr>
          <p:cNvSpPr txBox="1"/>
          <p:nvPr/>
        </p:nvSpPr>
        <p:spPr>
          <a:xfrm>
            <a:off x="6095999" y="3341275"/>
            <a:ext cx="1772816" cy="707886"/>
          </a:xfrm>
          <a:prstGeom prst="rect">
            <a:avLst/>
          </a:prstGeom>
          <a:noFill/>
        </p:spPr>
        <p:txBody>
          <a:bodyPr wrap="square" rtlCol="0">
            <a:spAutoFit/>
          </a:bodyPr>
          <a:lstStyle/>
          <a:p>
            <a:pPr algn="ctr"/>
            <a:r>
              <a:rPr lang="en-NZ" sz="4000" dirty="0"/>
              <a:t>11.905</a:t>
            </a:r>
          </a:p>
        </p:txBody>
      </p:sp>
      <p:sp>
        <p:nvSpPr>
          <p:cNvPr id="13" name="TextBox 12">
            <a:extLst>
              <a:ext uri="{FF2B5EF4-FFF2-40B4-BE49-F238E27FC236}">
                <a16:creationId xmlns:a16="http://schemas.microsoft.com/office/drawing/2014/main" id="{6E80C125-F9BF-E717-C9B7-C85BBF8343BE}"/>
              </a:ext>
            </a:extLst>
          </p:cNvPr>
          <p:cNvSpPr txBox="1"/>
          <p:nvPr/>
        </p:nvSpPr>
        <p:spPr>
          <a:xfrm>
            <a:off x="6196312" y="4441567"/>
            <a:ext cx="1772816" cy="707886"/>
          </a:xfrm>
          <a:prstGeom prst="rect">
            <a:avLst/>
          </a:prstGeom>
          <a:noFill/>
        </p:spPr>
        <p:txBody>
          <a:bodyPr wrap="square" rtlCol="0">
            <a:spAutoFit/>
          </a:bodyPr>
          <a:lstStyle/>
          <a:p>
            <a:pPr algn="ctr"/>
            <a:r>
              <a:rPr lang="en-NZ" sz="4000" dirty="0"/>
              <a:t>119.05</a:t>
            </a:r>
          </a:p>
        </p:txBody>
      </p:sp>
    </p:spTree>
    <p:extLst>
      <p:ext uri="{BB962C8B-B14F-4D97-AF65-F5344CB8AC3E}">
        <p14:creationId xmlns:p14="http://schemas.microsoft.com/office/powerpoint/2010/main" val="234709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24" grpId="0"/>
      <p:bldP spid="25" grpId="0" animBg="1"/>
      <p:bldP spid="2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BC5144-ED98-8504-0BD8-32E4D432A51E}"/>
              </a:ext>
            </a:extLst>
          </p:cNvPr>
          <p:cNvSpPr txBox="1"/>
          <p:nvPr/>
        </p:nvSpPr>
        <p:spPr>
          <a:xfrm>
            <a:off x="628261" y="466530"/>
            <a:ext cx="10935477" cy="954107"/>
          </a:xfrm>
          <a:prstGeom prst="rect">
            <a:avLst/>
          </a:prstGeom>
          <a:noFill/>
        </p:spPr>
        <p:txBody>
          <a:bodyPr wrap="square" rtlCol="0">
            <a:spAutoFit/>
          </a:bodyPr>
          <a:lstStyle/>
          <a:p>
            <a:r>
              <a:rPr lang="en-NZ" sz="2800" dirty="0"/>
              <a:t>Step 1: Create a ratio table to represent the important information in the problem. Then find a relationship between the measures.</a:t>
            </a:r>
          </a:p>
        </p:txBody>
      </p:sp>
      <p:grpSp>
        <p:nvGrpSpPr>
          <p:cNvPr id="7" name="Group 6">
            <a:extLst>
              <a:ext uri="{FF2B5EF4-FFF2-40B4-BE49-F238E27FC236}">
                <a16:creationId xmlns:a16="http://schemas.microsoft.com/office/drawing/2014/main" id="{CFCE32ED-35DE-4101-0BF6-EB22560D5F0A}"/>
              </a:ext>
            </a:extLst>
          </p:cNvPr>
          <p:cNvGrpSpPr/>
          <p:nvPr/>
        </p:nvGrpSpPr>
        <p:grpSpPr>
          <a:xfrm>
            <a:off x="2759528" y="1530220"/>
            <a:ext cx="5901614" cy="4282751"/>
            <a:chOff x="2759528" y="1530220"/>
            <a:chExt cx="5901614" cy="4282751"/>
          </a:xfrm>
        </p:grpSpPr>
        <p:cxnSp>
          <p:nvCxnSpPr>
            <p:cNvPr id="4" name="Straight Connector 3">
              <a:extLst>
                <a:ext uri="{FF2B5EF4-FFF2-40B4-BE49-F238E27FC236}">
                  <a16:creationId xmlns:a16="http://schemas.microsoft.com/office/drawing/2014/main" id="{93E1EF65-E3D9-0B76-9931-DEB58CD12EC2}"/>
                </a:ext>
              </a:extLst>
            </p:cNvPr>
            <p:cNvCxnSpPr/>
            <p:nvPr/>
          </p:nvCxnSpPr>
          <p:spPr>
            <a:xfrm>
              <a:off x="5710335" y="1530220"/>
              <a:ext cx="0" cy="42827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586B9FB-21F9-B140-9A33-13D0B63BAEFB}"/>
                </a:ext>
              </a:extLst>
            </p:cNvPr>
            <p:cNvCxnSpPr>
              <a:cxnSpLocks/>
            </p:cNvCxnSpPr>
            <p:nvPr/>
          </p:nvCxnSpPr>
          <p:spPr>
            <a:xfrm flipH="1" flipV="1">
              <a:off x="2759528" y="2060511"/>
              <a:ext cx="5901614"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164A0942-2BCF-7D1D-D525-770821B7E8FA}"/>
              </a:ext>
            </a:extLst>
          </p:cNvPr>
          <p:cNvSpPr txBox="1"/>
          <p:nvPr/>
        </p:nvSpPr>
        <p:spPr>
          <a:xfrm>
            <a:off x="2819789" y="1404360"/>
            <a:ext cx="2976466" cy="523220"/>
          </a:xfrm>
          <a:prstGeom prst="rect">
            <a:avLst/>
          </a:prstGeom>
          <a:noFill/>
        </p:spPr>
        <p:txBody>
          <a:bodyPr wrap="square" rtlCol="0">
            <a:spAutoFit/>
          </a:bodyPr>
          <a:lstStyle/>
          <a:p>
            <a:r>
              <a:rPr lang="en-NZ" sz="2800" dirty="0"/>
              <a:t>Number of Litres</a:t>
            </a:r>
          </a:p>
        </p:txBody>
      </p:sp>
      <p:sp>
        <p:nvSpPr>
          <p:cNvPr id="9" name="TextBox 8">
            <a:extLst>
              <a:ext uri="{FF2B5EF4-FFF2-40B4-BE49-F238E27FC236}">
                <a16:creationId xmlns:a16="http://schemas.microsoft.com/office/drawing/2014/main" id="{21339093-B598-9D88-7E98-FB7A4AC02E01}"/>
              </a:ext>
            </a:extLst>
          </p:cNvPr>
          <p:cNvSpPr txBox="1"/>
          <p:nvPr/>
        </p:nvSpPr>
        <p:spPr>
          <a:xfrm>
            <a:off x="5746880" y="1404360"/>
            <a:ext cx="3813111" cy="523220"/>
          </a:xfrm>
          <a:prstGeom prst="rect">
            <a:avLst/>
          </a:prstGeom>
          <a:noFill/>
        </p:spPr>
        <p:txBody>
          <a:bodyPr wrap="square" rtlCol="0">
            <a:spAutoFit/>
          </a:bodyPr>
          <a:lstStyle/>
          <a:p>
            <a:pPr algn="ctr"/>
            <a:r>
              <a:rPr lang="en-NZ" sz="2800" dirty="0"/>
              <a:t>Number of Kilometres</a:t>
            </a:r>
          </a:p>
        </p:txBody>
      </p:sp>
      <p:sp>
        <p:nvSpPr>
          <p:cNvPr id="11" name="TextBox 10">
            <a:extLst>
              <a:ext uri="{FF2B5EF4-FFF2-40B4-BE49-F238E27FC236}">
                <a16:creationId xmlns:a16="http://schemas.microsoft.com/office/drawing/2014/main" id="{21B7A76B-EE35-4762-834F-EFA7AC975659}"/>
              </a:ext>
            </a:extLst>
          </p:cNvPr>
          <p:cNvSpPr txBox="1"/>
          <p:nvPr/>
        </p:nvSpPr>
        <p:spPr>
          <a:xfrm>
            <a:off x="3380016" y="2191266"/>
            <a:ext cx="1772816" cy="707886"/>
          </a:xfrm>
          <a:prstGeom prst="rect">
            <a:avLst/>
          </a:prstGeom>
          <a:noFill/>
        </p:spPr>
        <p:txBody>
          <a:bodyPr wrap="square" rtlCol="0">
            <a:spAutoFit/>
          </a:bodyPr>
          <a:lstStyle/>
          <a:p>
            <a:pPr algn="ctr"/>
            <a:r>
              <a:rPr lang="en-NZ" sz="4000" dirty="0"/>
              <a:t>8.4</a:t>
            </a:r>
          </a:p>
        </p:txBody>
      </p:sp>
      <p:sp>
        <p:nvSpPr>
          <p:cNvPr id="12" name="TextBox 11">
            <a:extLst>
              <a:ext uri="{FF2B5EF4-FFF2-40B4-BE49-F238E27FC236}">
                <a16:creationId xmlns:a16="http://schemas.microsoft.com/office/drawing/2014/main" id="{9700CF5D-29D0-00E9-64E8-13B331D864B8}"/>
              </a:ext>
            </a:extLst>
          </p:cNvPr>
          <p:cNvSpPr txBox="1"/>
          <p:nvPr/>
        </p:nvSpPr>
        <p:spPr>
          <a:xfrm>
            <a:off x="6095999" y="2191266"/>
            <a:ext cx="1772816" cy="707886"/>
          </a:xfrm>
          <a:prstGeom prst="rect">
            <a:avLst/>
          </a:prstGeom>
          <a:noFill/>
        </p:spPr>
        <p:txBody>
          <a:bodyPr wrap="square" rtlCol="0">
            <a:spAutoFit/>
          </a:bodyPr>
          <a:lstStyle/>
          <a:p>
            <a:pPr algn="ctr"/>
            <a:r>
              <a:rPr lang="en-NZ" sz="4000" dirty="0"/>
              <a:t>100</a:t>
            </a:r>
          </a:p>
        </p:txBody>
      </p:sp>
      <p:grpSp>
        <p:nvGrpSpPr>
          <p:cNvPr id="15" name="Group 14">
            <a:extLst>
              <a:ext uri="{FF2B5EF4-FFF2-40B4-BE49-F238E27FC236}">
                <a16:creationId xmlns:a16="http://schemas.microsoft.com/office/drawing/2014/main" id="{42E66F01-0072-5960-9804-29BA3F65CA80}"/>
              </a:ext>
            </a:extLst>
          </p:cNvPr>
          <p:cNvGrpSpPr/>
          <p:nvPr/>
        </p:nvGrpSpPr>
        <p:grpSpPr>
          <a:xfrm>
            <a:off x="354371" y="1927580"/>
            <a:ext cx="3119928" cy="1938992"/>
            <a:chOff x="234430" y="1927580"/>
            <a:chExt cx="3119928" cy="1938992"/>
          </a:xfrm>
        </p:grpSpPr>
        <p:sp>
          <p:nvSpPr>
            <p:cNvPr id="13" name="TextBox 12">
              <a:extLst>
                <a:ext uri="{FF2B5EF4-FFF2-40B4-BE49-F238E27FC236}">
                  <a16:creationId xmlns:a16="http://schemas.microsoft.com/office/drawing/2014/main" id="{86CF60E8-44F6-D8BF-C81D-002FD4087EB2}"/>
                </a:ext>
              </a:extLst>
            </p:cNvPr>
            <p:cNvSpPr txBox="1"/>
            <p:nvPr/>
          </p:nvSpPr>
          <p:spPr>
            <a:xfrm>
              <a:off x="234430" y="1927580"/>
              <a:ext cx="2393303" cy="1938992"/>
            </a:xfrm>
            <a:prstGeom prst="rect">
              <a:avLst/>
            </a:prstGeom>
            <a:noFill/>
          </p:spPr>
          <p:txBody>
            <a:bodyPr wrap="square" rtlCol="0">
              <a:spAutoFit/>
            </a:bodyPr>
            <a:lstStyle/>
            <a:p>
              <a:r>
                <a:rPr lang="en-NZ" sz="4000" dirty="0">
                  <a:solidFill>
                    <a:srgbClr val="0070C0"/>
                  </a:solidFill>
                </a:rPr>
                <a:t>Find the multiplier.</a:t>
              </a:r>
            </a:p>
            <a:p>
              <a:r>
                <a:rPr lang="en-NZ" sz="4000" dirty="0">
                  <a:solidFill>
                    <a:srgbClr val="0070C0"/>
                  </a:solidFill>
                </a:rPr>
                <a:t>How?</a:t>
              </a:r>
            </a:p>
          </p:txBody>
        </p:sp>
        <p:sp>
          <p:nvSpPr>
            <p:cNvPr id="14" name="Arrow: Right 13">
              <a:extLst>
                <a:ext uri="{FF2B5EF4-FFF2-40B4-BE49-F238E27FC236}">
                  <a16:creationId xmlns:a16="http://schemas.microsoft.com/office/drawing/2014/main" id="{58DBB558-A130-A30E-3D24-C525BFDD4BF0}"/>
                </a:ext>
              </a:extLst>
            </p:cNvPr>
            <p:cNvSpPr/>
            <p:nvPr/>
          </p:nvSpPr>
          <p:spPr>
            <a:xfrm>
              <a:off x="2759528" y="2368244"/>
              <a:ext cx="594830" cy="353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70C0"/>
                </a:solidFill>
              </a:endParaRPr>
            </a:p>
          </p:txBody>
        </p:sp>
      </p:grpSp>
      <p:sp>
        <p:nvSpPr>
          <p:cNvPr id="16" name="TextBox 15">
            <a:extLst>
              <a:ext uri="{FF2B5EF4-FFF2-40B4-BE49-F238E27FC236}">
                <a16:creationId xmlns:a16="http://schemas.microsoft.com/office/drawing/2014/main" id="{E1D38971-229A-A06E-D35A-88000696ECDE}"/>
              </a:ext>
            </a:extLst>
          </p:cNvPr>
          <p:cNvSpPr txBox="1"/>
          <p:nvPr/>
        </p:nvSpPr>
        <p:spPr>
          <a:xfrm>
            <a:off x="3354358" y="4443545"/>
            <a:ext cx="1772816" cy="707886"/>
          </a:xfrm>
          <a:prstGeom prst="rect">
            <a:avLst/>
          </a:prstGeom>
          <a:noFill/>
        </p:spPr>
        <p:txBody>
          <a:bodyPr wrap="square" rtlCol="0">
            <a:spAutoFit/>
          </a:bodyPr>
          <a:lstStyle/>
          <a:p>
            <a:pPr algn="ctr"/>
            <a:r>
              <a:rPr lang="en-NZ" sz="4000" dirty="0"/>
              <a:t>10</a:t>
            </a:r>
          </a:p>
        </p:txBody>
      </p:sp>
      <p:sp>
        <p:nvSpPr>
          <p:cNvPr id="17" name="TextBox 16">
            <a:extLst>
              <a:ext uri="{FF2B5EF4-FFF2-40B4-BE49-F238E27FC236}">
                <a16:creationId xmlns:a16="http://schemas.microsoft.com/office/drawing/2014/main" id="{B2B2BB98-0727-E0EA-9FC1-7158D13D09B1}"/>
              </a:ext>
            </a:extLst>
          </p:cNvPr>
          <p:cNvSpPr txBox="1"/>
          <p:nvPr/>
        </p:nvSpPr>
        <p:spPr>
          <a:xfrm>
            <a:off x="6070341" y="4443545"/>
            <a:ext cx="1772816" cy="707886"/>
          </a:xfrm>
          <a:prstGeom prst="rect">
            <a:avLst/>
          </a:prstGeom>
          <a:noFill/>
        </p:spPr>
        <p:txBody>
          <a:bodyPr wrap="square" rtlCol="0">
            <a:spAutoFit/>
          </a:bodyPr>
          <a:lstStyle/>
          <a:p>
            <a:pPr algn="ctr"/>
            <a:r>
              <a:rPr lang="en-NZ" sz="4000" dirty="0"/>
              <a:t>?</a:t>
            </a:r>
          </a:p>
        </p:txBody>
      </p:sp>
      <p:grpSp>
        <p:nvGrpSpPr>
          <p:cNvPr id="18" name="Group 17">
            <a:extLst>
              <a:ext uri="{FF2B5EF4-FFF2-40B4-BE49-F238E27FC236}">
                <a16:creationId xmlns:a16="http://schemas.microsoft.com/office/drawing/2014/main" id="{9B2A6560-3AD3-12B5-4DE9-E6D0B83EA960}"/>
              </a:ext>
            </a:extLst>
          </p:cNvPr>
          <p:cNvGrpSpPr/>
          <p:nvPr/>
        </p:nvGrpSpPr>
        <p:grpSpPr>
          <a:xfrm>
            <a:off x="197886" y="4130201"/>
            <a:ext cx="3119928" cy="1323439"/>
            <a:chOff x="234430" y="1927580"/>
            <a:chExt cx="3119928" cy="1323439"/>
          </a:xfrm>
        </p:grpSpPr>
        <p:sp>
          <p:nvSpPr>
            <p:cNvPr id="19" name="TextBox 18">
              <a:extLst>
                <a:ext uri="{FF2B5EF4-FFF2-40B4-BE49-F238E27FC236}">
                  <a16:creationId xmlns:a16="http://schemas.microsoft.com/office/drawing/2014/main" id="{08F3E724-57EF-F3C3-6552-F37C925C2C60}"/>
                </a:ext>
              </a:extLst>
            </p:cNvPr>
            <p:cNvSpPr txBox="1"/>
            <p:nvPr/>
          </p:nvSpPr>
          <p:spPr>
            <a:xfrm>
              <a:off x="234430" y="1927580"/>
              <a:ext cx="2393303" cy="1323439"/>
            </a:xfrm>
            <a:prstGeom prst="rect">
              <a:avLst/>
            </a:prstGeom>
            <a:noFill/>
          </p:spPr>
          <p:txBody>
            <a:bodyPr wrap="square" rtlCol="0">
              <a:spAutoFit/>
            </a:bodyPr>
            <a:lstStyle/>
            <a:p>
              <a:r>
                <a:rPr lang="en-NZ" sz="4000" dirty="0">
                  <a:solidFill>
                    <a:srgbClr val="0070C0"/>
                  </a:solidFill>
                </a:rPr>
                <a:t>Use the multiplier.</a:t>
              </a:r>
            </a:p>
          </p:txBody>
        </p:sp>
        <p:sp>
          <p:nvSpPr>
            <p:cNvPr id="20" name="Arrow: Right 19">
              <a:extLst>
                <a:ext uri="{FF2B5EF4-FFF2-40B4-BE49-F238E27FC236}">
                  <a16:creationId xmlns:a16="http://schemas.microsoft.com/office/drawing/2014/main" id="{260F850B-999C-98BD-4E87-5B3D1040C59A}"/>
                </a:ext>
              </a:extLst>
            </p:cNvPr>
            <p:cNvSpPr/>
            <p:nvPr/>
          </p:nvSpPr>
          <p:spPr>
            <a:xfrm>
              <a:off x="2759528" y="2368244"/>
              <a:ext cx="594830" cy="353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70C0"/>
                </a:solidFill>
              </a:endParaRPr>
            </a:p>
          </p:txBody>
        </p:sp>
      </p:grpSp>
      <p:sp>
        <p:nvSpPr>
          <p:cNvPr id="3" name="Arrow: Curved Right 2">
            <a:extLst>
              <a:ext uri="{FF2B5EF4-FFF2-40B4-BE49-F238E27FC236}">
                <a16:creationId xmlns:a16="http://schemas.microsoft.com/office/drawing/2014/main" id="{0B884F6D-6017-144D-FE1E-FFB84D3C244B}"/>
              </a:ext>
            </a:extLst>
          </p:cNvPr>
          <p:cNvSpPr/>
          <p:nvPr/>
        </p:nvSpPr>
        <p:spPr>
          <a:xfrm rot="16200000" flipH="1">
            <a:off x="5420795" y="1644499"/>
            <a:ext cx="473334" cy="16484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 name="TextBox 9">
            <a:extLst>
              <a:ext uri="{FF2B5EF4-FFF2-40B4-BE49-F238E27FC236}">
                <a16:creationId xmlns:a16="http://schemas.microsoft.com/office/drawing/2014/main" id="{7C873162-31ED-5023-973E-8E713DD2A142}"/>
              </a:ext>
            </a:extLst>
          </p:cNvPr>
          <p:cNvSpPr txBox="1"/>
          <p:nvPr/>
        </p:nvSpPr>
        <p:spPr>
          <a:xfrm>
            <a:off x="4646645" y="2741476"/>
            <a:ext cx="2127379" cy="707886"/>
          </a:xfrm>
          <a:prstGeom prst="rect">
            <a:avLst/>
          </a:prstGeom>
          <a:solidFill>
            <a:schemeClr val="bg1"/>
          </a:solidFill>
        </p:spPr>
        <p:txBody>
          <a:bodyPr wrap="square" rtlCol="0">
            <a:spAutoFit/>
          </a:bodyPr>
          <a:lstStyle/>
          <a:p>
            <a:pPr algn="ctr"/>
            <a:r>
              <a:rPr lang="en-NZ" sz="4000" dirty="0"/>
              <a:t>x 11.905 </a:t>
            </a:r>
          </a:p>
        </p:txBody>
      </p:sp>
      <p:sp>
        <p:nvSpPr>
          <p:cNvPr id="21" name="Arrow: Curved Right 20">
            <a:extLst>
              <a:ext uri="{FF2B5EF4-FFF2-40B4-BE49-F238E27FC236}">
                <a16:creationId xmlns:a16="http://schemas.microsoft.com/office/drawing/2014/main" id="{2EEA47C7-B2A0-A465-D1BB-4E484AAB034C}"/>
              </a:ext>
            </a:extLst>
          </p:cNvPr>
          <p:cNvSpPr/>
          <p:nvPr/>
        </p:nvSpPr>
        <p:spPr>
          <a:xfrm rot="16200000" flipH="1">
            <a:off x="5411464" y="3673003"/>
            <a:ext cx="473334" cy="16484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2" name="TextBox 21">
            <a:extLst>
              <a:ext uri="{FF2B5EF4-FFF2-40B4-BE49-F238E27FC236}">
                <a16:creationId xmlns:a16="http://schemas.microsoft.com/office/drawing/2014/main" id="{3FCACD99-9A47-B01B-FD98-A79ACD0B3450}"/>
              </a:ext>
            </a:extLst>
          </p:cNvPr>
          <p:cNvSpPr txBox="1"/>
          <p:nvPr/>
        </p:nvSpPr>
        <p:spPr>
          <a:xfrm>
            <a:off x="4637314" y="4769980"/>
            <a:ext cx="2127379" cy="707886"/>
          </a:xfrm>
          <a:prstGeom prst="rect">
            <a:avLst/>
          </a:prstGeom>
          <a:solidFill>
            <a:schemeClr val="bg1"/>
          </a:solidFill>
        </p:spPr>
        <p:txBody>
          <a:bodyPr wrap="square" rtlCol="0">
            <a:spAutoFit/>
          </a:bodyPr>
          <a:lstStyle/>
          <a:p>
            <a:pPr algn="ctr"/>
            <a:r>
              <a:rPr lang="en-NZ" sz="4000" dirty="0"/>
              <a:t>x 11.905 </a:t>
            </a:r>
          </a:p>
        </p:txBody>
      </p:sp>
      <p:sp>
        <p:nvSpPr>
          <p:cNvPr id="23" name="TextBox 22">
            <a:extLst>
              <a:ext uri="{FF2B5EF4-FFF2-40B4-BE49-F238E27FC236}">
                <a16:creationId xmlns:a16="http://schemas.microsoft.com/office/drawing/2014/main" id="{F648CEBB-3107-1BF1-EEC7-4C19D7B8E26A}"/>
              </a:ext>
            </a:extLst>
          </p:cNvPr>
          <p:cNvSpPr txBox="1"/>
          <p:nvPr/>
        </p:nvSpPr>
        <p:spPr>
          <a:xfrm>
            <a:off x="6163066" y="4425493"/>
            <a:ext cx="2127379" cy="707886"/>
          </a:xfrm>
          <a:prstGeom prst="rect">
            <a:avLst/>
          </a:prstGeom>
          <a:noFill/>
        </p:spPr>
        <p:txBody>
          <a:bodyPr wrap="square" rtlCol="0">
            <a:spAutoFit/>
          </a:bodyPr>
          <a:lstStyle/>
          <a:p>
            <a:pPr algn="ctr"/>
            <a:r>
              <a:rPr lang="en-NZ" sz="4000" dirty="0"/>
              <a:t>119.05</a:t>
            </a:r>
          </a:p>
        </p:txBody>
      </p:sp>
    </p:spTree>
    <p:extLst>
      <p:ext uri="{BB962C8B-B14F-4D97-AF65-F5344CB8AC3E}">
        <p14:creationId xmlns:p14="http://schemas.microsoft.com/office/powerpoint/2010/main" val="20509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animBg="1"/>
      <p:bldP spid="10" grpId="0" animBg="1"/>
      <p:bldP spid="21" grpId="0" animBg="1"/>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007D16-2F8B-FE28-F673-49F5B7202E9C}"/>
              </a:ext>
            </a:extLst>
          </p:cNvPr>
          <p:cNvPicPr>
            <a:picLocks noChangeAspect="1"/>
          </p:cNvPicPr>
          <p:nvPr/>
        </p:nvPicPr>
        <p:blipFill>
          <a:blip r:embed="rId2"/>
          <a:stretch>
            <a:fillRect/>
          </a:stretch>
        </p:blipFill>
        <p:spPr>
          <a:xfrm>
            <a:off x="1054360" y="416294"/>
            <a:ext cx="10417230" cy="6025411"/>
          </a:xfrm>
          <a:prstGeom prst="rect">
            <a:avLst/>
          </a:prstGeom>
        </p:spPr>
      </p:pic>
      <p:sp>
        <p:nvSpPr>
          <p:cNvPr id="2" name="Freeform: Shape 1">
            <a:extLst>
              <a:ext uri="{FF2B5EF4-FFF2-40B4-BE49-F238E27FC236}">
                <a16:creationId xmlns:a16="http://schemas.microsoft.com/office/drawing/2014/main" id="{03898953-5B4C-A0CF-370D-969C8983F844}"/>
              </a:ext>
            </a:extLst>
          </p:cNvPr>
          <p:cNvSpPr/>
          <p:nvPr/>
        </p:nvSpPr>
        <p:spPr>
          <a:xfrm rot="2156754">
            <a:off x="4926564" y="1035698"/>
            <a:ext cx="4879910" cy="1940767"/>
          </a:xfrm>
          <a:custGeom>
            <a:avLst/>
            <a:gdLst>
              <a:gd name="connsiteX0" fmla="*/ 4879910 w 4879910"/>
              <a:gd name="connsiteY0" fmla="*/ 0 h 1940767"/>
              <a:gd name="connsiteX1" fmla="*/ 3377682 w 4879910"/>
              <a:gd name="connsiteY1" fmla="*/ 867746 h 1940767"/>
              <a:gd name="connsiteX2" fmla="*/ 2136710 w 4879910"/>
              <a:gd name="connsiteY2" fmla="*/ 1530220 h 1940767"/>
              <a:gd name="connsiteX3" fmla="*/ 0 w 4879910"/>
              <a:gd name="connsiteY3" fmla="*/ 1940767 h 1940767"/>
              <a:gd name="connsiteX4" fmla="*/ 0 w 4879910"/>
              <a:gd name="connsiteY4" fmla="*/ 1940767 h 194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910" h="1940767">
                <a:moveTo>
                  <a:pt x="4879910" y="0"/>
                </a:moveTo>
                <a:lnTo>
                  <a:pt x="3377682" y="867746"/>
                </a:lnTo>
                <a:cubicBezTo>
                  <a:pt x="2920482" y="1122783"/>
                  <a:pt x="2699657" y="1351383"/>
                  <a:pt x="2136710" y="1530220"/>
                </a:cubicBezTo>
                <a:cubicBezTo>
                  <a:pt x="1573763" y="1709057"/>
                  <a:pt x="0" y="1940767"/>
                  <a:pt x="0" y="1940767"/>
                </a:cubicBezTo>
                <a:lnTo>
                  <a:pt x="0" y="1940767"/>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Freeform: Shape 2">
            <a:extLst>
              <a:ext uri="{FF2B5EF4-FFF2-40B4-BE49-F238E27FC236}">
                <a16:creationId xmlns:a16="http://schemas.microsoft.com/office/drawing/2014/main" id="{114212F6-8896-D810-FEEC-45BF87521162}"/>
              </a:ext>
            </a:extLst>
          </p:cNvPr>
          <p:cNvSpPr/>
          <p:nvPr/>
        </p:nvSpPr>
        <p:spPr>
          <a:xfrm rot="2533373">
            <a:off x="5008862" y="2054779"/>
            <a:ext cx="4715315" cy="473675"/>
          </a:xfrm>
          <a:custGeom>
            <a:avLst/>
            <a:gdLst>
              <a:gd name="connsiteX0" fmla="*/ 0 w 4715315"/>
              <a:gd name="connsiteY0" fmla="*/ 473675 h 473675"/>
              <a:gd name="connsiteX1" fmla="*/ 4301412 w 4715315"/>
              <a:gd name="connsiteY1" fmla="*/ 44467 h 473675"/>
              <a:gd name="connsiteX2" fmla="*/ 4301412 w 4715315"/>
              <a:gd name="connsiteY2" fmla="*/ 35137 h 473675"/>
            </a:gdLst>
            <a:ahLst/>
            <a:cxnLst>
              <a:cxn ang="0">
                <a:pos x="connsiteX0" y="connsiteY0"/>
              </a:cxn>
              <a:cxn ang="0">
                <a:pos x="connsiteX1" y="connsiteY1"/>
              </a:cxn>
              <a:cxn ang="0">
                <a:pos x="connsiteX2" y="connsiteY2"/>
              </a:cxn>
            </a:cxnLst>
            <a:rect l="l" t="t" r="r" b="b"/>
            <a:pathLst>
              <a:path w="4715315" h="473675">
                <a:moveTo>
                  <a:pt x="0" y="473675"/>
                </a:moveTo>
                <a:lnTo>
                  <a:pt x="4301412" y="44467"/>
                </a:lnTo>
                <a:cubicBezTo>
                  <a:pt x="5018314" y="-28623"/>
                  <a:pt x="4659863" y="3257"/>
                  <a:pt x="4301412" y="35137"/>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2" name="Straight Connector 11">
            <a:extLst>
              <a:ext uri="{FF2B5EF4-FFF2-40B4-BE49-F238E27FC236}">
                <a16:creationId xmlns:a16="http://schemas.microsoft.com/office/drawing/2014/main" id="{D53D99FE-5B6C-DE1E-4A26-75F36106C4C7}"/>
              </a:ext>
            </a:extLst>
          </p:cNvPr>
          <p:cNvCxnSpPr>
            <a:cxnSpLocks/>
          </p:cNvCxnSpPr>
          <p:nvPr/>
        </p:nvCxnSpPr>
        <p:spPr>
          <a:xfrm>
            <a:off x="5701004" y="1716833"/>
            <a:ext cx="4516571" cy="1625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7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007D16-2F8B-FE28-F673-49F5B7202E9C}"/>
              </a:ext>
            </a:extLst>
          </p:cNvPr>
          <p:cNvPicPr>
            <a:picLocks noChangeAspect="1"/>
          </p:cNvPicPr>
          <p:nvPr/>
        </p:nvPicPr>
        <p:blipFill>
          <a:blip r:embed="rId2"/>
          <a:stretch>
            <a:fillRect/>
          </a:stretch>
        </p:blipFill>
        <p:spPr>
          <a:xfrm>
            <a:off x="1054360" y="416294"/>
            <a:ext cx="10417230" cy="6025411"/>
          </a:xfrm>
          <a:prstGeom prst="rect">
            <a:avLst/>
          </a:prstGeom>
        </p:spPr>
      </p:pic>
      <p:cxnSp>
        <p:nvCxnSpPr>
          <p:cNvPr id="12" name="Straight Connector 11">
            <a:extLst>
              <a:ext uri="{FF2B5EF4-FFF2-40B4-BE49-F238E27FC236}">
                <a16:creationId xmlns:a16="http://schemas.microsoft.com/office/drawing/2014/main" id="{D53D99FE-5B6C-DE1E-4A26-75F36106C4C7}"/>
              </a:ext>
            </a:extLst>
          </p:cNvPr>
          <p:cNvCxnSpPr>
            <a:cxnSpLocks/>
          </p:cNvCxnSpPr>
          <p:nvPr/>
        </p:nvCxnSpPr>
        <p:spPr>
          <a:xfrm>
            <a:off x="5701004" y="1716833"/>
            <a:ext cx="4516571" cy="1625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98FCD81-A6BA-A353-7457-7B5B239085D1}"/>
              </a:ext>
            </a:extLst>
          </p:cNvPr>
          <p:cNvCxnSpPr/>
          <p:nvPr/>
        </p:nvCxnSpPr>
        <p:spPr>
          <a:xfrm flipV="1">
            <a:off x="7744409" y="2416629"/>
            <a:ext cx="0" cy="306044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715AB8-D8AD-3F96-F6E1-CF131CD4CD4B}"/>
              </a:ext>
            </a:extLst>
          </p:cNvPr>
          <p:cNvCxnSpPr>
            <a:cxnSpLocks/>
          </p:cNvCxnSpPr>
          <p:nvPr/>
        </p:nvCxnSpPr>
        <p:spPr>
          <a:xfrm>
            <a:off x="2118049" y="2438401"/>
            <a:ext cx="562636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3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276</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Dynabook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Wright</dc:creator>
  <cp:lastModifiedBy>Vince Wright</cp:lastModifiedBy>
  <cp:revision>2</cp:revision>
  <dcterms:created xsi:type="dcterms:W3CDTF">2023-03-16T02:05:48Z</dcterms:created>
  <dcterms:modified xsi:type="dcterms:W3CDTF">2023-04-03T01:14:14Z</dcterms:modified>
</cp:coreProperties>
</file>