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9CA0-387E-49F0-B5DD-A45C83F13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3BAFC-AB8F-4F75-8B50-1BACA6CE0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5FDA8-0889-485D-8D94-74E534B5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27F63-88DC-42A1-85FC-0ED78CB3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659E5-547B-4878-A427-89A3CBF1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582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4B31-072B-4181-806B-CCB0C495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12DE0-CE4E-4D84-A71F-16942205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C6708-A123-458D-BF8D-1A153FB3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9FA9-BE79-4315-B2BB-5D8DACD0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A2C52-237E-4F04-9935-A7F5072F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85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A4355B-2044-43D7-A8E6-559623AA6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EA349-A416-4F08-B357-87C3F8545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A7FF-78EF-4A15-8C68-75348574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CB3E9-07C1-4EB9-BAE9-54F44008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30EA8-555C-44AA-AC69-8C6AF2A3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556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55F7-3EF8-40A4-8B2B-12434F2D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66C6-020D-4BAA-993C-72343C28A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A0BC-6630-4808-9053-339FDEC7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DBAB-C575-4046-8A08-5063E0F3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1E1B-E291-40B7-9329-14976F59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821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BAB6-23A9-4B90-8519-792DAB1A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CA935-FE18-4537-9120-B49CC66A1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D44C-4161-45AA-A3E4-96A3D408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2EB9-DDAE-4A9D-A213-C80AC05A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FE41F-DEEE-4B7D-A779-14795344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561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09F6-71B1-41E8-8C90-0B363181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54E4-23D6-4472-849E-48DF494B4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4DDA-5928-4C2D-B237-428791E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9A201-4D65-4D61-B9D9-3A7A693D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58ACE-6ECE-4FD7-87B0-89E0200FE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EDC2C-9181-427D-BD98-A179CC3A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010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0AFE-448F-4B95-B8F1-B2C27E1B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E24CB-C792-49A0-B3C0-780946702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8F70B-82EF-4399-84BC-063913058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99265C-FA95-4134-A133-2264E7898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ABDF3-CC09-4B06-98B7-DF9CEA1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8D1AE-7D74-4569-ADFF-B5C9A860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985F25-C4E8-4144-BE1C-F91098AE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2537B-EE72-4ECE-A506-91E72E3E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956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4AD9-6C85-4244-9DFA-312EF485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ED4CA-5AAA-4414-973A-62649DB1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2FC12-17FA-450B-866B-A647E13A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872E9-13F5-4CB4-81FE-03A45B2A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33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58178-59EE-4DDE-948A-B64E0E61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F935F-691A-4BD6-9A85-339F872E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33A4D-F8CB-4DDD-A00D-36E9B52C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648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488F-3D62-49FD-BDC7-3DAADB5E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096E-AB4A-4F86-84B1-D022A715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DDDD9-78C0-4BFD-B867-CFA2BCC7C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4296A-A6E8-4E6D-9549-36CB73E8E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F268E-88DE-4357-8F21-3801848F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8575E-24B5-4092-A921-E01E0CF3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479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DB49F-AACD-44C1-98FE-5B07DD5D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01505-0613-4314-90DB-6562006F2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6FE61-47C9-4D08-8B94-D13DC1C1F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A4ADF-8DD1-4A56-B7BE-A71C0D651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58643-7DD4-4CBC-9B74-074A8156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4D78D-4FEC-4A39-8DF1-2F551CE6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537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42202-92DF-4D40-9E08-16303A7E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886B7-214B-462B-B693-37E50D096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98E56-4F56-4EA6-9F97-B9FAB60F9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6A880-7178-4625-85FD-FD702ED762C1}" type="datetimeFigureOut">
              <a:rPr lang="en-NZ" smtClean="0"/>
              <a:t>21/08/20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DCB0A-ACD8-40DD-B67B-6EE4C6774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2A1E8-D175-464E-B249-1BD03A757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A988B-1911-4038-97DE-88ABDF93C0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328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AD0A8-8A18-465E-A7D9-ACA1CD1E20B0}"/>
              </a:ext>
            </a:extLst>
          </p:cNvPr>
          <p:cNvSpPr txBox="1"/>
          <p:nvPr/>
        </p:nvSpPr>
        <p:spPr>
          <a:xfrm>
            <a:off x="383969" y="5205781"/>
            <a:ext cx="11424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Did you know?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A4168-47FF-4CB4-B7BD-1D5CA0DF1143}"/>
              </a:ext>
            </a:extLst>
          </p:cNvPr>
          <p:cNvSpPr txBox="1"/>
          <p:nvPr/>
        </p:nvSpPr>
        <p:spPr>
          <a:xfrm>
            <a:off x="383969" y="5729001"/>
            <a:ext cx="11424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New Zealanders eat about 43 kilograms of chicken per capita.</a:t>
            </a:r>
          </a:p>
        </p:txBody>
      </p:sp>
      <p:pic>
        <p:nvPicPr>
          <p:cNvPr id="3" name="Picture 2" descr="A close up of food on a wooden cutting board&#10;&#10;Description automatically generated">
            <a:extLst>
              <a:ext uri="{FF2B5EF4-FFF2-40B4-BE49-F238E27FC236}">
                <a16:creationId xmlns:a16="http://schemas.microsoft.com/office/drawing/2014/main" id="{B15CB5C6-A295-614D-B808-463A60E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9" y="-1"/>
            <a:ext cx="756000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290AE7-454D-4A2F-91DD-0630EB1FBC7E}"/>
              </a:ext>
            </a:extLst>
          </p:cNvPr>
          <p:cNvSpPr txBox="1"/>
          <p:nvPr/>
        </p:nvSpPr>
        <p:spPr>
          <a:xfrm>
            <a:off x="403761" y="4013860"/>
            <a:ext cx="11435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Kiwis eat about 24 kilograms of pork, per capita, each year.</a:t>
            </a:r>
          </a:p>
          <a:p>
            <a:r>
              <a:rPr lang="en-NZ" sz="2400" dirty="0"/>
              <a:t>Here are the recommended roasting time details for a shoulder roast.</a:t>
            </a:r>
          </a:p>
          <a:p>
            <a:r>
              <a:rPr lang="en-NZ" sz="2400" dirty="0"/>
              <a:t>Put in the oven for 30 minutes at a temperature of 220⁰C.</a:t>
            </a:r>
          </a:p>
          <a:p>
            <a:r>
              <a:rPr lang="en-NZ" sz="2400" dirty="0"/>
              <a:t>Turn the oven down to 180 ⁰C. </a:t>
            </a:r>
          </a:p>
          <a:p>
            <a:r>
              <a:rPr lang="en-NZ" sz="2400" dirty="0"/>
              <a:t>Cook the roast for 20 minutes per 500 grams.</a:t>
            </a:r>
          </a:p>
          <a:p>
            <a:r>
              <a:rPr lang="en-NZ" sz="2400" dirty="0"/>
              <a:t>Create a graph to help people work out the roasting time for pork.</a:t>
            </a:r>
          </a:p>
        </p:txBody>
      </p:sp>
      <p:pic>
        <p:nvPicPr>
          <p:cNvPr id="5" name="Picture 4" descr="A tray of food on a plate&#10;&#10;Description automatically generated">
            <a:extLst>
              <a:ext uri="{FF2B5EF4-FFF2-40B4-BE49-F238E27FC236}">
                <a16:creationId xmlns:a16="http://schemas.microsoft.com/office/drawing/2014/main" id="{88D13DB2-A054-0C46-8C8D-2E3B7FE5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0" y="0"/>
            <a:ext cx="5593191" cy="37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9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85669D-C9A3-46BB-9F2D-63371B3C1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2" y="237815"/>
            <a:ext cx="11470812" cy="63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2F2F58-81CA-47C4-8A03-39CD60E883CE}"/>
              </a:ext>
            </a:extLst>
          </p:cNvPr>
          <p:cNvSpPr txBox="1"/>
          <p:nvPr/>
        </p:nvSpPr>
        <p:spPr>
          <a:xfrm>
            <a:off x="641268" y="5100468"/>
            <a:ext cx="10996550" cy="175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A size 12 chicken has a weight of about 1.2 kilograms.</a:t>
            </a:r>
          </a:p>
          <a:p>
            <a:pPr>
              <a:lnSpc>
                <a:spcPct val="150000"/>
              </a:lnSpc>
            </a:pPr>
            <a:r>
              <a:rPr lang="en-NZ" sz="2800" dirty="0"/>
              <a:t>A size 14 chicken has a weight of about 1.4 kilograms.</a:t>
            </a:r>
          </a:p>
          <a:p>
            <a:pPr>
              <a:lnSpc>
                <a:spcPct val="150000"/>
              </a:lnSpc>
            </a:pPr>
            <a:endParaRPr lang="en-NZ" dirty="0"/>
          </a:p>
        </p:txBody>
      </p:sp>
      <p:pic>
        <p:nvPicPr>
          <p:cNvPr id="5" name="Picture 4" descr="A picture containing person, person, holding, standing&#10;&#10;Description automatically generated">
            <a:extLst>
              <a:ext uri="{FF2B5EF4-FFF2-40B4-BE49-F238E27FC236}">
                <a16:creationId xmlns:a16="http://schemas.microsoft.com/office/drawing/2014/main" id="{3F6EB951-2BB7-8D44-B3DD-DD898A470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350258-4638-4F7D-BEE1-0FC4FD70480F}"/>
              </a:ext>
            </a:extLst>
          </p:cNvPr>
          <p:cNvSpPr txBox="1"/>
          <p:nvPr/>
        </p:nvSpPr>
        <p:spPr>
          <a:xfrm>
            <a:off x="544285" y="5215462"/>
            <a:ext cx="1110342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dirty="0"/>
              <a:t>Get the timing right! Preheat the oven to 180⁰C.</a:t>
            </a:r>
          </a:p>
          <a:p>
            <a:pPr>
              <a:lnSpc>
                <a:spcPct val="150000"/>
              </a:lnSpc>
            </a:pPr>
            <a:r>
              <a:rPr lang="en-NZ" sz="2800" dirty="0"/>
              <a:t>Cook the chicken for 55 minutes per kilogram, plus another 20 minutes.</a:t>
            </a:r>
          </a:p>
        </p:txBody>
      </p:sp>
      <p:pic>
        <p:nvPicPr>
          <p:cNvPr id="5" name="Picture 4" descr="A picture containing person, indoor, food, person&#10;&#10;Description automatically generated">
            <a:extLst>
              <a:ext uri="{FF2B5EF4-FFF2-40B4-BE49-F238E27FC236}">
                <a16:creationId xmlns:a16="http://schemas.microsoft.com/office/drawing/2014/main" id="{DB96DAF4-1840-4047-AF8F-32FAC9394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0"/>
            <a:ext cx="5215462" cy="52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BE270-D2AA-48A0-AD1F-F1450CA17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6" y="120131"/>
            <a:ext cx="10176386" cy="6443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72EC65-ECB8-486B-AC57-E56B01FE3D49}"/>
              </a:ext>
            </a:extLst>
          </p:cNvPr>
          <p:cNvSpPr txBox="1"/>
          <p:nvPr/>
        </p:nvSpPr>
        <p:spPr>
          <a:xfrm>
            <a:off x="3966359" y="4156364"/>
            <a:ext cx="134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(1.2,86)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6A010-69C1-48F8-AE91-324585314ABD}"/>
              </a:ext>
            </a:extLst>
          </p:cNvPr>
          <p:cNvSpPr/>
          <p:nvPr/>
        </p:nvSpPr>
        <p:spPr>
          <a:xfrm>
            <a:off x="1710047" y="4417621"/>
            <a:ext cx="2161309" cy="144878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08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0E7CADF-3DCB-4F57-AE6F-EA4B7EF209C4}"/>
              </a:ext>
            </a:extLst>
          </p:cNvPr>
          <p:cNvSpPr txBox="1"/>
          <p:nvPr/>
        </p:nvSpPr>
        <p:spPr>
          <a:xfrm>
            <a:off x="778810" y="906222"/>
            <a:ext cx="9950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effectLst/>
                <a:ea typeface="Times New Roman" panose="02020603050405020304" pitchFamily="18" charset="0"/>
              </a:rPr>
              <a:t>How long should you roast a size 18 chicken for? </a:t>
            </a:r>
            <a:endParaRPr lang="en-NZ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2BD45-44EB-4D20-9119-5F39A2BB23E0}"/>
              </a:ext>
            </a:extLst>
          </p:cNvPr>
          <p:cNvSpPr txBox="1"/>
          <p:nvPr/>
        </p:nvSpPr>
        <p:spPr>
          <a:xfrm>
            <a:off x="778810" y="1812667"/>
            <a:ext cx="10613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effectLst/>
                <a:ea typeface="Times New Roman" panose="02020603050405020304" pitchFamily="18" charset="0"/>
              </a:rPr>
              <a:t>If a chicken should be roasted for 97 minutes, what mass is the chicken? </a:t>
            </a:r>
            <a:endParaRPr lang="en-NZ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BAE8F-215D-44CB-8E4F-A062C2E1DF88}"/>
              </a:ext>
            </a:extLst>
          </p:cNvPr>
          <p:cNvSpPr txBox="1"/>
          <p:nvPr/>
        </p:nvSpPr>
        <p:spPr>
          <a:xfrm>
            <a:off x="778810" y="2719112"/>
            <a:ext cx="1070064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a chicken should be roasted for 75 minutes, what mass is the chicken?</a:t>
            </a:r>
            <a:endParaRPr lang="en-NZ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EBD58-5928-4953-83A4-04FD5062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070" y="229371"/>
            <a:ext cx="9487287" cy="61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2A2FD-D669-43E4-BD94-BF726B5F874F}"/>
              </a:ext>
            </a:extLst>
          </p:cNvPr>
          <p:cNvSpPr txBox="1"/>
          <p:nvPr/>
        </p:nvSpPr>
        <p:spPr>
          <a:xfrm>
            <a:off x="584752" y="4875380"/>
            <a:ext cx="11487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In the United States of America, it is traditional to cook a turkey</a:t>
            </a:r>
            <a:br>
              <a:rPr lang="en-NZ" sz="2800" dirty="0"/>
            </a:br>
            <a:r>
              <a:rPr lang="en-NZ" sz="2800" dirty="0"/>
              <a:t>to celebrate Thanksgiving.</a:t>
            </a:r>
          </a:p>
          <a:p>
            <a:r>
              <a:rPr lang="en-NZ" sz="2800" dirty="0"/>
              <a:t>Commercial turkeys are much larger than chickens and have a mass of between 3.6 and 10.8 kilograms.</a:t>
            </a:r>
          </a:p>
        </p:txBody>
      </p:sp>
      <p:pic>
        <p:nvPicPr>
          <p:cNvPr id="5" name="Picture 4" descr="A plate of food on a table&#10;&#10;Description automatically generated">
            <a:extLst>
              <a:ext uri="{FF2B5EF4-FFF2-40B4-BE49-F238E27FC236}">
                <a16:creationId xmlns:a16="http://schemas.microsoft.com/office/drawing/2014/main" id="{2D83F481-2CAE-F94D-8D1F-884C9FBB3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2" y="0"/>
            <a:ext cx="7066722" cy="47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FB194CE-30D7-4DE2-906B-EBBB21133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48196"/>
              </p:ext>
            </p:extLst>
          </p:nvPr>
        </p:nvGraphicFramePr>
        <p:xfrm>
          <a:off x="2032000" y="435460"/>
          <a:ext cx="8128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5742452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52355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Mass (kg)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Cooking time (mins)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04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69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90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36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9864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DCFE20-AE82-4ABC-97DB-15EE83925EF5}"/>
              </a:ext>
            </a:extLst>
          </p:cNvPr>
          <p:cNvSpPr txBox="1"/>
          <p:nvPr/>
        </p:nvSpPr>
        <p:spPr>
          <a:xfrm>
            <a:off x="572530" y="3749457"/>
            <a:ext cx="110469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Here are some recommended times for stuffed turkey, roasted at 180⁰C.</a:t>
            </a:r>
          </a:p>
          <a:p>
            <a:r>
              <a:rPr lang="en-NZ" sz="2800" dirty="0"/>
              <a:t>Is the graph of mass and cooking time linear?</a:t>
            </a:r>
          </a:p>
          <a:p>
            <a:r>
              <a:rPr lang="en-NZ" sz="2800" dirty="0"/>
              <a:t>Find a rule to work out the roasting time for </a:t>
            </a:r>
            <a:r>
              <a:rPr lang="en-NZ" sz="2800" b="1" dirty="0"/>
              <a:t>any mass </a:t>
            </a:r>
            <a:r>
              <a:rPr lang="en-NZ" sz="2800" dirty="0"/>
              <a:t>of turkey? </a:t>
            </a:r>
          </a:p>
          <a:p>
            <a:r>
              <a:rPr lang="en-NZ" sz="2800" dirty="0"/>
              <a:t>Use your rule to calculate the roasting time for a 7 kilogram turkey.</a:t>
            </a:r>
          </a:p>
          <a:p>
            <a:endParaRPr lang="en-NZ" sz="2800" dirty="0"/>
          </a:p>
          <a:p>
            <a:r>
              <a:rPr lang="en-NZ" sz="2800" dirty="0"/>
              <a:t>Do turkeys take less time, per kilogram, to roast than chickens?</a:t>
            </a:r>
          </a:p>
          <a:p>
            <a:r>
              <a:rPr lang="en-NZ" sz="2800" dirty="0"/>
              <a:t>Why might that be?</a:t>
            </a:r>
          </a:p>
        </p:txBody>
      </p:sp>
    </p:spTree>
    <p:extLst>
      <p:ext uri="{BB962C8B-B14F-4D97-AF65-F5344CB8AC3E}">
        <p14:creationId xmlns:p14="http://schemas.microsoft.com/office/powerpoint/2010/main" val="250791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42D8B-5BBD-4C6B-9B3E-8C51847E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4" y="217015"/>
            <a:ext cx="11513460" cy="63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78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313</Words>
  <Application>Microsoft Macintosh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Microsoft Office User</cp:lastModifiedBy>
  <cp:revision>22</cp:revision>
  <dcterms:created xsi:type="dcterms:W3CDTF">2020-07-22T02:34:03Z</dcterms:created>
  <dcterms:modified xsi:type="dcterms:W3CDTF">2020-08-21T04:15:25Z</dcterms:modified>
</cp:coreProperties>
</file>