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71CFB-6487-4153-8BCE-865EBFE82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8B0BE-0146-49E5-A3C6-B4939A61C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B5E10-D98C-44B3-8545-E3D6EFAB1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6EC4-FF3B-4266-A596-6774BA6DBF09}" type="datetimeFigureOut">
              <a:rPr lang="en-NZ" smtClean="0"/>
              <a:t>28/11/19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B1BBE-AF62-4DD7-B7C9-C21B33AC0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773E6-4A48-4D40-A2DB-D8411481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3674-13DA-4C53-8AD0-85D9E2F648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450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B21EB-22C0-417D-A830-BA48B7A7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CA689F-F324-4F7E-9E9B-833C759CB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D9EE6-D9B9-4C95-887F-312F44E0B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6EC4-FF3B-4266-A596-6774BA6DBF09}" type="datetimeFigureOut">
              <a:rPr lang="en-NZ" smtClean="0"/>
              <a:t>28/11/19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EFE3D-7BBD-4D87-9760-77C671318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20CFA-DEB0-42C2-A759-75329E71C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3674-13DA-4C53-8AD0-85D9E2F648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641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C27527-35E8-42B0-A941-D7E9F04815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7F1D73-3E66-49CB-86A5-26B5FE24B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763F8-DEA9-400B-914E-6E42F8994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6EC4-FF3B-4266-A596-6774BA6DBF09}" type="datetimeFigureOut">
              <a:rPr lang="en-NZ" smtClean="0"/>
              <a:t>28/11/19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C67F7-649C-49CC-B4E5-8F575412E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B4F79-667E-4B1F-BAD7-053A5A97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3674-13DA-4C53-8AD0-85D9E2F648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751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4CFC3-B3E2-4F4B-9B0E-AD84017D5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CB805-B42D-494E-805B-C4801F78C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B722A-91DB-47E1-8AA9-7BC3D30C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6EC4-FF3B-4266-A596-6774BA6DBF09}" type="datetimeFigureOut">
              <a:rPr lang="en-NZ" smtClean="0"/>
              <a:t>28/11/19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2F623-F5AA-459B-B9E7-5D370BD31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F60B7-558A-4733-8425-55420CB13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3674-13DA-4C53-8AD0-85D9E2F648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066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E55EF-B3DC-413F-BF0F-9119A7789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A2FB8-5257-4A73-9A0B-12BC45BC4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3A644-F92D-4630-AC57-CC7637BE1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6EC4-FF3B-4266-A596-6774BA6DBF09}" type="datetimeFigureOut">
              <a:rPr lang="en-NZ" smtClean="0"/>
              <a:t>28/11/19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8DFC4-E990-4BF3-9861-FBB5A03F6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0A195-9DE5-4E5D-95DC-9614C9298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3674-13DA-4C53-8AD0-85D9E2F648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708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BC563-99DC-4D1E-9875-C3F9EC3CE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C147A-84F4-410B-9491-023E684CC7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4A5CC-9D2A-45D7-A63F-81E4ADD4A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EA8B1-2015-4D4C-BD0A-AC599210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6EC4-FF3B-4266-A596-6774BA6DBF09}" type="datetimeFigureOut">
              <a:rPr lang="en-NZ" smtClean="0"/>
              <a:t>28/11/19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28047-8500-49A7-87AF-0E8A54643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F681D-5761-43D6-909F-E2337B994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3674-13DA-4C53-8AD0-85D9E2F648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839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F8C2-4CD4-4EA0-91A8-741B2C8BE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DDFCC-57EA-4D3D-94B0-A639E539C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60607-1611-4CCB-8AC8-674E9ABED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FDE815-8C9D-40CF-B5CE-A3FD0D33F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5128AB-A0BA-4495-9E41-0B7618467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5A3295-A672-40C2-89CF-66BC7DA81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6EC4-FF3B-4266-A596-6774BA6DBF09}" type="datetimeFigureOut">
              <a:rPr lang="en-NZ" smtClean="0"/>
              <a:t>28/11/19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28E6A5-C4C1-4ECC-8285-C24470EB6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9994A9-9A3D-4E6D-BE33-2EDA1399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3674-13DA-4C53-8AD0-85D9E2F648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47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FF62F-7FC5-448D-B311-92D6F96E3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B30FD6-0D5A-4090-A1C0-159226A84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6EC4-FF3B-4266-A596-6774BA6DBF09}" type="datetimeFigureOut">
              <a:rPr lang="en-NZ" smtClean="0"/>
              <a:t>28/11/19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3D84C-7845-4666-B07E-F99AA4C6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5FE77D-FB12-4075-97FC-1D7D4C65B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3674-13DA-4C53-8AD0-85D9E2F648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12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FEC906-08E7-4E74-8F67-B687F7088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6EC4-FF3B-4266-A596-6774BA6DBF09}" type="datetimeFigureOut">
              <a:rPr lang="en-NZ" smtClean="0"/>
              <a:t>28/11/19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551D23-2988-484F-A0A9-F2E521147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C82B5-F935-4EF6-ADC6-A9121CCB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3674-13DA-4C53-8AD0-85D9E2F648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17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D26F0-CF00-4725-BA9B-45822C6EE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BE392-4C43-4232-BD7A-0D7A76768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D20B4-8563-4BBF-9CDA-BD00FF79B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ACA7C-C76B-4F35-B54B-39386722F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6EC4-FF3B-4266-A596-6774BA6DBF09}" type="datetimeFigureOut">
              <a:rPr lang="en-NZ" smtClean="0"/>
              <a:t>28/11/19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AF76D-8A9A-4CD2-9692-410F65E35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66C41-C8F2-4056-9EBE-4113E295A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3674-13DA-4C53-8AD0-85D9E2F648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96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7AC19-B809-41E5-825F-1EEBF35BD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FA163C-F4DD-4B8A-B912-8C6C771EC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7AFAB4-8933-46C7-BC61-5D1CA82B2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42401-6FEE-4160-BFE2-2BEEB0E8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6EC4-FF3B-4266-A596-6774BA6DBF09}" type="datetimeFigureOut">
              <a:rPr lang="en-NZ" smtClean="0"/>
              <a:t>28/11/19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CA409-2FF0-46B8-89DD-B9F37490E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4476E-0FE4-448F-A80E-20B2FFE53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3674-13DA-4C53-8AD0-85D9E2F648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789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C2FAEC-0903-4C49-90D2-15134C498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98EC3-ABC6-40F2-8BB8-17D8D2F1A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E631B-EA9C-4ACF-B3A8-41652B9B35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C6EC4-FF3B-4266-A596-6774BA6DBF09}" type="datetimeFigureOut">
              <a:rPr lang="en-NZ" smtClean="0"/>
              <a:t>28/11/19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09CFB-67C7-4C5E-9FE6-AC8A444268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B6823-6776-4DC4-AD93-4720FBE86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83674-13DA-4C53-8AD0-85D9E2F648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408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E6E1B738-9912-4D98-A9F7-5873BF55BF58}"/>
              </a:ext>
            </a:extLst>
          </p:cNvPr>
          <p:cNvSpPr/>
          <p:nvPr/>
        </p:nvSpPr>
        <p:spPr>
          <a:xfrm>
            <a:off x="2423886" y="263044"/>
            <a:ext cx="7053943" cy="608098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816FD0E5-02CE-413F-AF3C-3F6B2A6A4F9E}"/>
              </a:ext>
            </a:extLst>
          </p:cNvPr>
          <p:cNvSpPr/>
          <p:nvPr/>
        </p:nvSpPr>
        <p:spPr>
          <a:xfrm flipV="1">
            <a:off x="4202315" y="3329301"/>
            <a:ext cx="3497084" cy="301472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5E9B2AAF-B623-4330-8D35-010479C5662F}"/>
              </a:ext>
            </a:extLst>
          </p:cNvPr>
          <p:cNvSpPr/>
          <p:nvPr/>
        </p:nvSpPr>
        <p:spPr>
          <a:xfrm flipV="1">
            <a:off x="5065404" y="1796172"/>
            <a:ext cx="1779533" cy="153408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CCFA65C5-E9AC-40F0-B5BD-3ED2F6885FFD}"/>
              </a:ext>
            </a:extLst>
          </p:cNvPr>
          <p:cNvSpPr/>
          <p:nvPr/>
        </p:nvSpPr>
        <p:spPr>
          <a:xfrm flipV="1">
            <a:off x="6835208" y="4823602"/>
            <a:ext cx="1763696" cy="1520427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266C746-222A-43E9-8F89-493C1D2FAF1E}"/>
              </a:ext>
            </a:extLst>
          </p:cNvPr>
          <p:cNvSpPr/>
          <p:nvPr/>
        </p:nvSpPr>
        <p:spPr>
          <a:xfrm flipV="1">
            <a:off x="3299486" y="4823602"/>
            <a:ext cx="1763696" cy="1520427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194BC798-4BCF-4230-891C-C5FA24499F27}"/>
              </a:ext>
            </a:extLst>
          </p:cNvPr>
          <p:cNvSpPr/>
          <p:nvPr/>
        </p:nvSpPr>
        <p:spPr>
          <a:xfrm flipV="1">
            <a:off x="5506795" y="1028699"/>
            <a:ext cx="890270" cy="76747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2948A0E-0BA9-4B1B-B40A-3D6D9910A098}"/>
              </a:ext>
            </a:extLst>
          </p:cNvPr>
          <p:cNvSpPr/>
          <p:nvPr/>
        </p:nvSpPr>
        <p:spPr>
          <a:xfrm flipV="1">
            <a:off x="4616525" y="2561828"/>
            <a:ext cx="890270" cy="76747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D64F29AF-7123-4D74-9BB2-217FE2567407}"/>
              </a:ext>
            </a:extLst>
          </p:cNvPr>
          <p:cNvSpPr/>
          <p:nvPr/>
        </p:nvSpPr>
        <p:spPr>
          <a:xfrm flipV="1">
            <a:off x="6390073" y="2567301"/>
            <a:ext cx="890270" cy="76747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4EBFB8BA-0AFE-4A5D-9EF8-7680CB2F8711}"/>
              </a:ext>
            </a:extLst>
          </p:cNvPr>
          <p:cNvSpPr/>
          <p:nvPr/>
        </p:nvSpPr>
        <p:spPr>
          <a:xfrm flipV="1">
            <a:off x="3741138" y="4060439"/>
            <a:ext cx="890270" cy="76747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3EC1E97A-5D08-4908-8F70-791D963C888D}"/>
              </a:ext>
            </a:extLst>
          </p:cNvPr>
          <p:cNvSpPr/>
          <p:nvPr/>
        </p:nvSpPr>
        <p:spPr>
          <a:xfrm flipV="1">
            <a:off x="2854351" y="5591075"/>
            <a:ext cx="890270" cy="76747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AAEE7AAC-FB05-4796-90B9-E8A66C2C12E4}"/>
              </a:ext>
            </a:extLst>
          </p:cNvPr>
          <p:cNvSpPr/>
          <p:nvPr/>
        </p:nvSpPr>
        <p:spPr>
          <a:xfrm flipV="1">
            <a:off x="4620094" y="5587167"/>
            <a:ext cx="890270" cy="76747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2FF8543-EFA0-487D-B589-B70B074F2678}"/>
              </a:ext>
            </a:extLst>
          </p:cNvPr>
          <p:cNvSpPr/>
          <p:nvPr/>
        </p:nvSpPr>
        <p:spPr>
          <a:xfrm flipV="1">
            <a:off x="7248592" y="4071928"/>
            <a:ext cx="890270" cy="76747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BEA21C04-6D73-4F2C-846A-306010490BB0}"/>
              </a:ext>
            </a:extLst>
          </p:cNvPr>
          <p:cNvSpPr/>
          <p:nvPr/>
        </p:nvSpPr>
        <p:spPr>
          <a:xfrm flipV="1">
            <a:off x="6389846" y="5571607"/>
            <a:ext cx="890270" cy="76747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2E6C004B-72A4-4D72-B716-F62B9EE2ED1C}"/>
              </a:ext>
            </a:extLst>
          </p:cNvPr>
          <p:cNvSpPr/>
          <p:nvPr/>
        </p:nvSpPr>
        <p:spPr>
          <a:xfrm flipV="1">
            <a:off x="8153184" y="5587628"/>
            <a:ext cx="887174" cy="76480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B8C907C8-3C2D-42EA-BC00-D36D88723C12}"/>
              </a:ext>
            </a:extLst>
          </p:cNvPr>
          <p:cNvSpPr/>
          <p:nvPr/>
        </p:nvSpPr>
        <p:spPr>
          <a:xfrm flipV="1">
            <a:off x="5728173" y="647472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BE9E4EE4-EB9A-4787-9358-304F0794788A}"/>
              </a:ext>
            </a:extLst>
          </p:cNvPr>
          <p:cNvSpPr/>
          <p:nvPr/>
        </p:nvSpPr>
        <p:spPr>
          <a:xfrm flipV="1">
            <a:off x="5284781" y="1420650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46A9610-1FD8-463D-B5A4-685B2DFBD7C7}"/>
              </a:ext>
            </a:extLst>
          </p:cNvPr>
          <p:cNvSpPr/>
          <p:nvPr/>
        </p:nvSpPr>
        <p:spPr>
          <a:xfrm flipV="1">
            <a:off x="6173048" y="1418601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EF2B7E62-6CC2-4DFC-B379-6A5899CE2DFA}"/>
              </a:ext>
            </a:extLst>
          </p:cNvPr>
          <p:cNvSpPr/>
          <p:nvPr/>
        </p:nvSpPr>
        <p:spPr>
          <a:xfrm flipV="1">
            <a:off x="4848355" y="2186568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CE9F5741-9410-4BDF-ADF7-98718647BF52}"/>
              </a:ext>
            </a:extLst>
          </p:cNvPr>
          <p:cNvSpPr/>
          <p:nvPr/>
        </p:nvSpPr>
        <p:spPr>
          <a:xfrm flipV="1">
            <a:off x="4404963" y="2959746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E753F51E-FDF7-4B14-84C9-7310A994A339}"/>
              </a:ext>
            </a:extLst>
          </p:cNvPr>
          <p:cNvSpPr/>
          <p:nvPr/>
        </p:nvSpPr>
        <p:spPr>
          <a:xfrm flipV="1">
            <a:off x="5293230" y="2957697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ED3880D3-8377-4020-8A49-E992BA303F58}"/>
              </a:ext>
            </a:extLst>
          </p:cNvPr>
          <p:cNvSpPr/>
          <p:nvPr/>
        </p:nvSpPr>
        <p:spPr>
          <a:xfrm flipV="1">
            <a:off x="6617819" y="2184519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75E0547F-7F62-4310-B79C-084BD49F823A}"/>
              </a:ext>
            </a:extLst>
          </p:cNvPr>
          <p:cNvSpPr/>
          <p:nvPr/>
        </p:nvSpPr>
        <p:spPr>
          <a:xfrm flipV="1">
            <a:off x="6174427" y="2957697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9C0D71F3-07BB-49B3-A54D-C171B9FF23B9}"/>
              </a:ext>
            </a:extLst>
          </p:cNvPr>
          <p:cNvSpPr/>
          <p:nvPr/>
        </p:nvSpPr>
        <p:spPr>
          <a:xfrm flipV="1">
            <a:off x="7062694" y="2955648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23C6293C-E4A5-42D4-B323-040EA6680022}"/>
              </a:ext>
            </a:extLst>
          </p:cNvPr>
          <p:cNvSpPr/>
          <p:nvPr/>
        </p:nvSpPr>
        <p:spPr>
          <a:xfrm flipV="1">
            <a:off x="3960936" y="3672650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F032A13D-614F-42C1-BD75-A62097B71316}"/>
              </a:ext>
            </a:extLst>
          </p:cNvPr>
          <p:cNvSpPr/>
          <p:nvPr/>
        </p:nvSpPr>
        <p:spPr>
          <a:xfrm flipV="1">
            <a:off x="3517544" y="4445828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9413CDAC-4910-45EB-9075-35A8756F4F00}"/>
              </a:ext>
            </a:extLst>
          </p:cNvPr>
          <p:cNvSpPr/>
          <p:nvPr/>
        </p:nvSpPr>
        <p:spPr>
          <a:xfrm flipV="1">
            <a:off x="4405811" y="4443779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33DADF07-EF85-4FE5-90DF-011577653953}"/>
              </a:ext>
            </a:extLst>
          </p:cNvPr>
          <p:cNvSpPr/>
          <p:nvPr/>
        </p:nvSpPr>
        <p:spPr>
          <a:xfrm flipV="1">
            <a:off x="3070179" y="5204385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A2AC4D93-C989-43FA-86B8-5FBBD8792D5C}"/>
              </a:ext>
            </a:extLst>
          </p:cNvPr>
          <p:cNvSpPr/>
          <p:nvPr/>
        </p:nvSpPr>
        <p:spPr>
          <a:xfrm flipV="1">
            <a:off x="2626787" y="5977563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2C7E5FC6-85BA-4292-8BDF-8F0AA1272408}"/>
              </a:ext>
            </a:extLst>
          </p:cNvPr>
          <p:cNvSpPr/>
          <p:nvPr/>
        </p:nvSpPr>
        <p:spPr>
          <a:xfrm flipV="1">
            <a:off x="3515054" y="5975514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6077AF4-B710-48A3-87E2-30B743984B16}"/>
              </a:ext>
            </a:extLst>
          </p:cNvPr>
          <p:cNvSpPr/>
          <p:nvPr/>
        </p:nvSpPr>
        <p:spPr>
          <a:xfrm flipV="1">
            <a:off x="4846788" y="5200932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E21E4333-3554-4541-B8DE-38A05BA86580}"/>
              </a:ext>
            </a:extLst>
          </p:cNvPr>
          <p:cNvSpPr/>
          <p:nvPr/>
        </p:nvSpPr>
        <p:spPr>
          <a:xfrm flipV="1">
            <a:off x="4403396" y="5974110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E7C8AA76-91E7-452A-BC83-939FB5789C43}"/>
              </a:ext>
            </a:extLst>
          </p:cNvPr>
          <p:cNvSpPr/>
          <p:nvPr/>
        </p:nvSpPr>
        <p:spPr>
          <a:xfrm flipV="1">
            <a:off x="5291663" y="5972061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7D4F5D16-8278-4998-9645-FFEAB4DB46F9}"/>
              </a:ext>
            </a:extLst>
          </p:cNvPr>
          <p:cNvSpPr/>
          <p:nvPr/>
        </p:nvSpPr>
        <p:spPr>
          <a:xfrm flipV="1">
            <a:off x="7496116" y="3686672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423D1A72-89A3-40E1-9673-89B1E1BFFE30}"/>
              </a:ext>
            </a:extLst>
          </p:cNvPr>
          <p:cNvSpPr/>
          <p:nvPr/>
        </p:nvSpPr>
        <p:spPr>
          <a:xfrm flipV="1">
            <a:off x="7039277" y="4459850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93E790D9-EB35-4FC2-9119-6D89D6719057}"/>
              </a:ext>
            </a:extLst>
          </p:cNvPr>
          <p:cNvSpPr/>
          <p:nvPr/>
        </p:nvSpPr>
        <p:spPr>
          <a:xfrm flipV="1">
            <a:off x="7940991" y="4457801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A00E6E4C-7A6A-4078-98F1-8C88CD9728AD}"/>
              </a:ext>
            </a:extLst>
          </p:cNvPr>
          <p:cNvSpPr/>
          <p:nvPr/>
        </p:nvSpPr>
        <p:spPr>
          <a:xfrm flipV="1">
            <a:off x="6606476" y="5199403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C61B6735-4C71-49C4-9C99-5C796E1FF1CF}"/>
              </a:ext>
            </a:extLst>
          </p:cNvPr>
          <p:cNvSpPr/>
          <p:nvPr/>
        </p:nvSpPr>
        <p:spPr>
          <a:xfrm flipV="1">
            <a:off x="6163084" y="5972581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1D163BAF-DCF5-4863-BFA5-936EE21DB35C}"/>
              </a:ext>
            </a:extLst>
          </p:cNvPr>
          <p:cNvSpPr/>
          <p:nvPr/>
        </p:nvSpPr>
        <p:spPr>
          <a:xfrm flipV="1">
            <a:off x="7051351" y="5970532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36530624-7686-409F-84DD-71EB53856FA3}"/>
              </a:ext>
            </a:extLst>
          </p:cNvPr>
          <p:cNvSpPr/>
          <p:nvPr/>
        </p:nvSpPr>
        <p:spPr>
          <a:xfrm flipV="1">
            <a:off x="8387508" y="5208293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1663B9B-23CB-44F9-9B70-0F844555E952}"/>
              </a:ext>
            </a:extLst>
          </p:cNvPr>
          <p:cNvSpPr/>
          <p:nvPr/>
        </p:nvSpPr>
        <p:spPr>
          <a:xfrm flipV="1">
            <a:off x="7930669" y="5968024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55563CDC-EF98-4F4C-AFF4-E1D6675984F5}"/>
              </a:ext>
            </a:extLst>
          </p:cNvPr>
          <p:cNvSpPr/>
          <p:nvPr/>
        </p:nvSpPr>
        <p:spPr>
          <a:xfrm flipV="1">
            <a:off x="8818936" y="5965975"/>
            <a:ext cx="444027" cy="38278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17FE73F-B732-421B-AC16-B6D13021AB54}"/>
              </a:ext>
            </a:extLst>
          </p:cNvPr>
          <p:cNvSpPr txBox="1"/>
          <p:nvPr/>
        </p:nvSpPr>
        <p:spPr>
          <a:xfrm>
            <a:off x="620208" y="350526"/>
            <a:ext cx="300760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400" b="1" dirty="0">
                <a:solidFill>
                  <a:srgbClr val="002060"/>
                </a:solidFill>
              </a:rPr>
              <a:t>Problem One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31286F-E9C9-D247-AF0B-4E8DA45CD490}"/>
              </a:ext>
            </a:extLst>
          </p:cNvPr>
          <p:cNvSpPr txBox="1"/>
          <p:nvPr/>
        </p:nvSpPr>
        <p:spPr>
          <a:xfrm>
            <a:off x="620208" y="1072386"/>
            <a:ext cx="33256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This pattern is known as </a:t>
            </a:r>
            <a:r>
              <a:rPr lang="en-NZ" sz="2400" dirty="0" err="1"/>
              <a:t>Sierpinski’s</a:t>
            </a:r>
            <a:r>
              <a:rPr lang="en-NZ" sz="2400" dirty="0"/>
              <a:t> triangle.</a:t>
            </a:r>
          </a:p>
          <a:p>
            <a:r>
              <a:rPr lang="en-NZ" sz="2400" dirty="0"/>
              <a:t>It is a kind of fractal because each iteration of the pattern looks like the previous one.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351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8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ieczka_Franciszek">
            <a:extLst>
              <a:ext uri="{FF2B5EF4-FFF2-40B4-BE49-F238E27FC236}">
                <a16:creationId xmlns:a16="http://schemas.microsoft.com/office/drawing/2014/main" id="{01DD790E-D798-40F1-AD6E-D30A680112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30" b="7513"/>
          <a:stretch/>
        </p:blipFill>
        <p:spPr bwMode="auto">
          <a:xfrm>
            <a:off x="162503" y="319313"/>
            <a:ext cx="4214813" cy="555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D5FD3154-0CD3-41D8-86D9-544BFF307BFE}"/>
              </a:ext>
            </a:extLst>
          </p:cNvPr>
          <p:cNvSpPr/>
          <p:nvPr/>
        </p:nvSpPr>
        <p:spPr>
          <a:xfrm>
            <a:off x="4482652" y="562707"/>
            <a:ext cx="7137262" cy="4515729"/>
          </a:xfrm>
          <a:prstGeom prst="wedgeRoundRectCallout">
            <a:avLst>
              <a:gd name="adj1" fmla="val -63102"/>
              <a:gd name="adj2" fmla="val -2849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rgbClr val="002060"/>
                </a:solidFill>
              </a:rPr>
              <a:t>Draw the triangle to six generations,</a:t>
            </a:r>
            <a:br>
              <a:rPr lang="en-NZ" sz="3200" dirty="0">
                <a:solidFill>
                  <a:srgbClr val="002060"/>
                </a:solidFill>
              </a:rPr>
            </a:br>
            <a:r>
              <a:rPr lang="en-NZ" sz="3200" dirty="0">
                <a:solidFill>
                  <a:srgbClr val="002060"/>
                </a:solidFill>
              </a:rPr>
              <a:t>by hand or with digital technology.</a:t>
            </a:r>
          </a:p>
          <a:p>
            <a:pPr algn="ctr"/>
            <a:r>
              <a:rPr lang="en-NZ" sz="3200" dirty="0">
                <a:solidFill>
                  <a:srgbClr val="002060"/>
                </a:solidFill>
              </a:rPr>
              <a:t>How many black triangles</a:t>
            </a:r>
            <a:br>
              <a:rPr lang="en-NZ" sz="3200" dirty="0">
                <a:solidFill>
                  <a:srgbClr val="002060"/>
                </a:solidFill>
              </a:rPr>
            </a:br>
            <a:r>
              <a:rPr lang="en-NZ" sz="3200" dirty="0">
                <a:solidFill>
                  <a:srgbClr val="002060"/>
                </a:solidFill>
              </a:rPr>
              <a:t>are in the figure? </a:t>
            </a:r>
          </a:p>
          <a:p>
            <a:pPr algn="ctr"/>
            <a:endParaRPr lang="en-NZ" sz="3200" dirty="0">
              <a:solidFill>
                <a:srgbClr val="002060"/>
              </a:solidFill>
            </a:endParaRPr>
          </a:p>
          <a:p>
            <a:pPr algn="ctr"/>
            <a:r>
              <a:rPr lang="en-NZ" sz="3200" dirty="0">
                <a:solidFill>
                  <a:srgbClr val="002060"/>
                </a:solidFill>
              </a:rPr>
              <a:t>Write an equation that relates generation number to the number</a:t>
            </a:r>
            <a:br>
              <a:rPr lang="en-NZ" sz="3200" dirty="0">
                <a:solidFill>
                  <a:srgbClr val="002060"/>
                </a:solidFill>
              </a:rPr>
            </a:br>
            <a:r>
              <a:rPr lang="en-NZ" sz="3200" dirty="0">
                <a:solidFill>
                  <a:srgbClr val="002060"/>
                </a:solidFill>
              </a:rPr>
              <a:t>of black triangles.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55ED12-F605-461A-8334-62A2445BA9C9}"/>
              </a:ext>
            </a:extLst>
          </p:cNvPr>
          <p:cNvSpPr txBox="1"/>
          <p:nvPr/>
        </p:nvSpPr>
        <p:spPr>
          <a:xfrm>
            <a:off x="162503" y="5878286"/>
            <a:ext cx="4214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err="1"/>
              <a:t>Waclaw</a:t>
            </a:r>
            <a:r>
              <a:rPr lang="en-NZ" sz="2000" dirty="0"/>
              <a:t> </a:t>
            </a:r>
            <a:r>
              <a:rPr lang="en-NZ" sz="2000" dirty="0" err="1"/>
              <a:t>Sierpinski</a:t>
            </a:r>
            <a:r>
              <a:rPr lang="en-NZ" sz="2000" dirty="0"/>
              <a:t>, who ‘discovered’ the triangle in 1915.</a:t>
            </a:r>
          </a:p>
        </p:txBody>
      </p:sp>
    </p:spTree>
    <p:extLst>
      <p:ext uri="{BB962C8B-B14F-4D97-AF65-F5344CB8AC3E}">
        <p14:creationId xmlns:p14="http://schemas.microsoft.com/office/powerpoint/2010/main" val="2150221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person, indoor, man, woman&#10;&#10;Description automatically generated">
            <a:extLst>
              <a:ext uri="{FF2B5EF4-FFF2-40B4-BE49-F238E27FC236}">
                <a16:creationId xmlns:a16="http://schemas.microsoft.com/office/drawing/2014/main" id="{8EFF730E-A34C-453C-B759-79F66BC54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332" y="1067317"/>
            <a:ext cx="6958060" cy="45243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DED6B34-1D62-45A9-84DB-CF0550582B1B}"/>
              </a:ext>
            </a:extLst>
          </p:cNvPr>
          <p:cNvSpPr txBox="1"/>
          <p:nvPr/>
        </p:nvSpPr>
        <p:spPr>
          <a:xfrm>
            <a:off x="620208" y="966079"/>
            <a:ext cx="42062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Measles in one of the most infectious diseases known to humans. It is far more infectious than other diseases such as Ebola, SARS or AIDS.</a:t>
            </a:r>
          </a:p>
          <a:p>
            <a:endParaRPr lang="en-NZ" sz="2400" dirty="0"/>
          </a:p>
          <a:p>
            <a:r>
              <a:rPr lang="en-NZ" sz="2400" dirty="0"/>
              <a:t>In an unvaccinated population one person with measles can infect 12–18 others. </a:t>
            </a:r>
          </a:p>
          <a:p>
            <a:endParaRPr lang="en-NZ" sz="2400" dirty="0"/>
          </a:p>
          <a:p>
            <a:r>
              <a:rPr lang="en-NZ" sz="2400" dirty="0"/>
              <a:t>Measles, and influenza were brought to Aotearoa by European settlers and killed thousands of Maori people in the 1800s.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A09BD1-9197-1343-A986-38B7AAF179CC}"/>
              </a:ext>
            </a:extLst>
          </p:cNvPr>
          <p:cNvSpPr txBox="1"/>
          <p:nvPr/>
        </p:nvSpPr>
        <p:spPr>
          <a:xfrm>
            <a:off x="620208" y="350526"/>
            <a:ext cx="300760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400" b="1" dirty="0">
                <a:solidFill>
                  <a:srgbClr val="002060"/>
                </a:solidFill>
              </a:rPr>
              <a:t>Problem Two</a:t>
            </a:r>
          </a:p>
        </p:txBody>
      </p:sp>
    </p:spTree>
    <p:extLst>
      <p:ext uri="{BB962C8B-B14F-4D97-AF65-F5344CB8AC3E}">
        <p14:creationId xmlns:p14="http://schemas.microsoft.com/office/powerpoint/2010/main" val="347507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holding a sign&#10;&#10;Description automatically generated">
            <a:extLst>
              <a:ext uri="{FF2B5EF4-FFF2-40B4-BE49-F238E27FC236}">
                <a16:creationId xmlns:a16="http://schemas.microsoft.com/office/drawing/2014/main" id="{C17778BD-50E5-484A-B17D-CD1C06A885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31"/>
          <a:stretch/>
        </p:blipFill>
        <p:spPr>
          <a:xfrm>
            <a:off x="5387798" y="1048512"/>
            <a:ext cx="6596938" cy="44135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5D2B0DC-C761-447C-8F95-057EE502457B}"/>
              </a:ext>
            </a:extLst>
          </p:cNvPr>
          <p:cNvSpPr txBox="1"/>
          <p:nvPr/>
        </p:nvSpPr>
        <p:spPr>
          <a:xfrm>
            <a:off x="487680" y="890016"/>
            <a:ext cx="47792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Imagine one person in New Zealand got measles and the population was not immunised.</a:t>
            </a:r>
          </a:p>
          <a:p>
            <a:endParaRPr lang="en-NZ" sz="2400" dirty="0"/>
          </a:p>
          <a:p>
            <a:r>
              <a:rPr lang="en-NZ" sz="2400" dirty="0"/>
              <a:t>With each generation of the disease an infected person infected 15 others before they were no longer infective.</a:t>
            </a:r>
          </a:p>
          <a:p>
            <a:endParaRPr lang="en-NZ" sz="2400" dirty="0"/>
          </a:p>
          <a:p>
            <a:r>
              <a:rPr lang="en-NZ" sz="2400" dirty="0"/>
              <a:t>How many generations of the outbreak would be needed to infect the entire population of Aotearoa?</a:t>
            </a:r>
          </a:p>
        </p:txBody>
      </p:sp>
    </p:spTree>
    <p:extLst>
      <p:ext uri="{BB962C8B-B14F-4D97-AF65-F5344CB8AC3E}">
        <p14:creationId xmlns:p14="http://schemas.microsoft.com/office/powerpoint/2010/main" val="153047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E85DF4-3ADD-4FE7-AEDE-6DFEDEAB4F26}"/>
</file>

<file path=customXml/itemProps2.xml><?xml version="1.0" encoding="utf-8"?>
<ds:datastoreItem xmlns:ds="http://schemas.openxmlformats.org/officeDocument/2006/customXml" ds:itemID="{2AACDE01-386B-44EE-AB14-6D8C98FB946A}"/>
</file>

<file path=customXml/itemProps3.xml><?xml version="1.0" encoding="utf-8"?>
<ds:datastoreItem xmlns:ds="http://schemas.openxmlformats.org/officeDocument/2006/customXml" ds:itemID="{5D8DFE72-3EBB-4065-9123-521FC4C6EE8B}"/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195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19</cp:revision>
  <dcterms:created xsi:type="dcterms:W3CDTF">2019-11-19T19:58:11Z</dcterms:created>
  <dcterms:modified xsi:type="dcterms:W3CDTF">2019-11-28T00:52:00Z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