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D2B8-FC59-4DE9-AF95-4D23530FD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89BDD2-BD39-49BA-8993-634906222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B5F52-AF13-46B4-9271-D47F93B82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7687-EFF7-4A14-8EF5-B641D7F6B8D4}" type="datetimeFigureOut">
              <a:rPr lang="en-NZ" smtClean="0"/>
              <a:t>28/11/19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9C12C-0511-4C5F-8DEE-792E2B517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38F6F-6002-4DEC-B45F-02AEC19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2440-FFA2-4A8E-9AC3-489586E9E8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357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FE4A-D400-4EF5-84FB-9A596DAA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EC7866-F844-4EF7-ABD2-AA0A9F239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2549C-C810-4AE2-9A22-60F4940D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7687-EFF7-4A14-8EF5-B641D7F6B8D4}" type="datetimeFigureOut">
              <a:rPr lang="en-NZ" smtClean="0"/>
              <a:t>28/11/19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64CA6-E2BE-43A4-B335-F3ABE24BE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AC096-2B6F-471A-9340-F15E638E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2440-FFA2-4A8E-9AC3-489586E9E8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177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D60D92-9FE5-461E-B758-8A78E710F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0B4A7-7327-464B-943D-EB531BB11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4B6C4-6F50-4B27-8BCD-F7A45772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7687-EFF7-4A14-8EF5-B641D7F6B8D4}" type="datetimeFigureOut">
              <a:rPr lang="en-NZ" smtClean="0"/>
              <a:t>28/11/19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23884-EACB-4082-BD6C-8A1C4E45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11222-4090-4215-8948-7A819135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2440-FFA2-4A8E-9AC3-489586E9E8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834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7B7DE-3617-4C32-8ED9-0989A17B0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FBB08-387A-4B21-A586-E55B34C61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3DD93-7BE0-4191-B583-92CF1E08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7687-EFF7-4A14-8EF5-B641D7F6B8D4}" type="datetimeFigureOut">
              <a:rPr lang="en-NZ" smtClean="0"/>
              <a:t>28/11/19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6218-D9FC-4214-B96A-8BD05A8F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EEA4A-C9D6-403B-A67B-B0E96252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2440-FFA2-4A8E-9AC3-489586E9E8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134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D533-7F4C-4AAB-9E1B-4577B41D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44D90-A961-474E-A362-D2CCF9CCF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DDFBB-B112-46A5-8EFB-1D1F7025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7687-EFF7-4A14-8EF5-B641D7F6B8D4}" type="datetimeFigureOut">
              <a:rPr lang="en-NZ" smtClean="0"/>
              <a:t>28/11/19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0337-704D-4AFD-82DE-9F2EC8CA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C9734-D61B-4335-82BB-52A89B08A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2440-FFA2-4A8E-9AC3-489586E9E8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457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6AF3-8F6B-41C3-AC24-BE7BBEB6F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EC997-8190-49AE-A506-AC7A1CE7C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C6A3B-3323-4D3D-BA7F-E13BF2905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03865-1D52-4484-B3EC-326202C9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7687-EFF7-4A14-8EF5-B641D7F6B8D4}" type="datetimeFigureOut">
              <a:rPr lang="en-NZ" smtClean="0"/>
              <a:t>28/11/19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D510A-8C34-407F-AD96-2B91BF1D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F92F9-BA50-4EA4-B6BE-43513A5E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2440-FFA2-4A8E-9AC3-489586E9E8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36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DFC4-3479-412F-9D09-DF85CD78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3811E-6D05-4417-ADB9-7431E8BAF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35CDF-4A02-44B6-A15D-DAA0AD2DF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EB3EFB-2579-45F3-9356-ABBC48C10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0ACE96-E818-41CF-AA7F-676D5E772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35EAC9-3F59-4C5E-8733-0DC1578C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7687-EFF7-4A14-8EF5-B641D7F6B8D4}" type="datetimeFigureOut">
              <a:rPr lang="en-NZ" smtClean="0"/>
              <a:t>28/11/19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FE2F86-DBEE-4441-B822-6A361A7F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AC140D-6968-4C78-BAD3-8A5E58A1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2440-FFA2-4A8E-9AC3-489586E9E8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515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213A-9597-436C-B67B-2A263755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2126D-333D-4790-8915-D53F9706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7687-EFF7-4A14-8EF5-B641D7F6B8D4}" type="datetimeFigureOut">
              <a:rPr lang="en-NZ" smtClean="0"/>
              <a:t>28/11/19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08269-B38D-449F-AEE2-BFDEBC5C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2E18E-8027-4DE6-A96D-38840A4E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2440-FFA2-4A8E-9AC3-489586E9E8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639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2ACFEC-6EF1-47FE-83AA-C4E9A7E6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7687-EFF7-4A14-8EF5-B641D7F6B8D4}" type="datetimeFigureOut">
              <a:rPr lang="en-NZ" smtClean="0"/>
              <a:t>28/11/19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9315E-EDC5-4780-9420-1ADE5920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0161D-B8D5-4E4B-ADF6-2504B414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2440-FFA2-4A8E-9AC3-489586E9E8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775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87732-D8A5-4E54-B44C-4760F4BD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2AFC4-040F-431C-A13C-5AC86F58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36C06-1F18-4518-A303-5ABE9F17F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85498-D233-4C35-8C46-D0813E62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7687-EFF7-4A14-8EF5-B641D7F6B8D4}" type="datetimeFigureOut">
              <a:rPr lang="en-NZ" smtClean="0"/>
              <a:t>28/11/19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C333A-2053-451A-8269-24F0E876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B1E70-B4B2-48B9-9718-81AEC7FB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2440-FFA2-4A8E-9AC3-489586E9E8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958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BD5C-680E-4F1A-A6C9-24F0FF5AA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4D3FEC-D3A5-46BC-8F90-D831AFE8E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143A1-842D-4456-AA23-4EA7FF871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9F1F6-C3E9-457F-8B6C-EFA29BC8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7687-EFF7-4A14-8EF5-B641D7F6B8D4}" type="datetimeFigureOut">
              <a:rPr lang="en-NZ" smtClean="0"/>
              <a:t>28/11/19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99159-D71F-4D2D-9BEC-8E08E5AF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EFFB5-CDD8-483F-A472-79F45929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2440-FFA2-4A8E-9AC3-489586E9E8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928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AB6F4-20ED-4996-B200-16A78BF1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68196-BF06-4855-933F-275F3B985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B6FA0-C620-4DFB-885F-9CCF590EF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57687-EFF7-4A14-8EF5-B641D7F6B8D4}" type="datetimeFigureOut">
              <a:rPr lang="en-NZ" smtClean="0"/>
              <a:t>28/11/19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95D3F-F394-4D78-BD07-FD19C25ED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50449-21B9-407D-AD76-1C0F15B53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62440-FFA2-4A8E-9AC3-489586E9E8B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293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81EFF1-800C-444A-9E8D-A67425B43B9A}"/>
              </a:ext>
            </a:extLst>
          </p:cNvPr>
          <p:cNvSpPr txBox="1"/>
          <p:nvPr/>
        </p:nvSpPr>
        <p:spPr>
          <a:xfrm>
            <a:off x="443893" y="1077062"/>
            <a:ext cx="42622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Natasha goes to a seminar on investment. </a:t>
            </a:r>
          </a:p>
          <a:p>
            <a:endParaRPr lang="en-NZ" sz="2800" dirty="0"/>
          </a:p>
          <a:p>
            <a:r>
              <a:rPr lang="en-NZ" sz="2800" dirty="0"/>
              <a:t>The presenter uses this slide to show how her money could grow if she invests it wisely.</a:t>
            </a:r>
          </a:p>
          <a:p>
            <a:endParaRPr lang="en-NZ" sz="2800" dirty="0"/>
          </a:p>
          <a:p>
            <a:r>
              <a:rPr lang="en-NZ" sz="2800" dirty="0"/>
              <a:t>What is the slide showing?</a:t>
            </a:r>
          </a:p>
        </p:txBody>
      </p:sp>
      <p:pic>
        <p:nvPicPr>
          <p:cNvPr id="3" name="Picture 2" descr="A picture containing object, indoor, table, sitting&#10;&#10;Description automatically generated">
            <a:extLst>
              <a:ext uri="{FF2B5EF4-FFF2-40B4-BE49-F238E27FC236}">
                <a16:creationId xmlns:a16="http://schemas.microsoft.com/office/drawing/2014/main" id="{3E6D259F-A28A-4E91-8FCF-8BAA351D3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4" b="6080"/>
          <a:stretch/>
        </p:blipFill>
        <p:spPr>
          <a:xfrm>
            <a:off x="4966756" y="1077062"/>
            <a:ext cx="6940216" cy="440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7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D3485B-BBD1-45CE-8365-3CA885FDFB65}"/>
              </a:ext>
            </a:extLst>
          </p:cNvPr>
          <p:cNvSpPr txBox="1"/>
          <p:nvPr/>
        </p:nvSpPr>
        <p:spPr>
          <a:xfrm>
            <a:off x="445317" y="394073"/>
            <a:ext cx="10125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At minute 59, the bacteria need 50% of the available food.</a:t>
            </a:r>
          </a:p>
          <a:p>
            <a:r>
              <a:rPr lang="en-NZ" sz="2400" dirty="0"/>
              <a:t>What is the situation at minute 58? Discuss the answer then click the mouse.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43A558-BC8E-41F5-9A71-FF4710D217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2053" y="1312972"/>
            <a:ext cx="6409947" cy="5068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84400-C521-4D75-91BC-110F65B6FC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273" y="2068359"/>
            <a:ext cx="4374706" cy="424476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BE3775-E6B5-4616-ABA5-275713ED045B}"/>
              </a:ext>
            </a:extLst>
          </p:cNvPr>
          <p:cNvCxnSpPr>
            <a:cxnSpLocks/>
          </p:cNvCxnSpPr>
          <p:nvPr/>
        </p:nvCxnSpPr>
        <p:spPr>
          <a:xfrm flipH="1" flipV="1">
            <a:off x="2860153" y="2759242"/>
            <a:ext cx="278473" cy="16042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07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D3485B-BBD1-45CE-8365-3CA885FDFB65}"/>
              </a:ext>
            </a:extLst>
          </p:cNvPr>
          <p:cNvSpPr txBox="1"/>
          <p:nvPr/>
        </p:nvSpPr>
        <p:spPr>
          <a:xfrm>
            <a:off x="532077" y="458338"/>
            <a:ext cx="1165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Predict the situation at minute 55. What percentage of the food do the bacteria need? Discuss the answer then click the mouse.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784400-C521-4D75-91BC-110F65B6FC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273" y="2068359"/>
            <a:ext cx="4374706" cy="424476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BE3775-E6B5-4616-ABA5-275713ED045B}"/>
              </a:ext>
            </a:extLst>
          </p:cNvPr>
          <p:cNvCxnSpPr>
            <a:cxnSpLocks/>
          </p:cNvCxnSpPr>
          <p:nvPr/>
        </p:nvCxnSpPr>
        <p:spPr>
          <a:xfrm flipH="1" flipV="1">
            <a:off x="2422359" y="2919664"/>
            <a:ext cx="770020" cy="14919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8B7C9D8-3402-4A87-9B6B-F662352CA7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8523" y="1545301"/>
            <a:ext cx="6660562" cy="4864074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id="{77ACC814-486B-4584-91BA-965304989609}"/>
              </a:ext>
            </a:extLst>
          </p:cNvPr>
          <p:cNvSpPr/>
          <p:nvPr/>
        </p:nvSpPr>
        <p:spPr>
          <a:xfrm>
            <a:off x="9708835" y="1959568"/>
            <a:ext cx="1668379" cy="689810"/>
          </a:xfrm>
          <a:prstGeom prst="borderCallout1">
            <a:avLst>
              <a:gd name="adj1" fmla="val 48982"/>
              <a:gd name="adj2" fmla="val -641"/>
              <a:gd name="adj3" fmla="val 119477"/>
              <a:gd name="adj4" fmla="val -844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>
                <a:solidFill>
                  <a:schemeClr val="tx1"/>
                </a:solidFill>
              </a:rPr>
              <a:t>3.125%</a:t>
            </a:r>
          </a:p>
        </p:txBody>
      </p:sp>
    </p:spTree>
    <p:extLst>
      <p:ext uri="{BB962C8B-B14F-4D97-AF65-F5344CB8AC3E}">
        <p14:creationId xmlns:p14="http://schemas.microsoft.com/office/powerpoint/2010/main" val="860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A0284D-887B-4237-88B6-B7B38CBF618D}"/>
              </a:ext>
            </a:extLst>
          </p:cNvPr>
          <p:cNvSpPr txBox="1"/>
          <p:nvPr/>
        </p:nvSpPr>
        <p:spPr>
          <a:xfrm>
            <a:off x="536448" y="621792"/>
            <a:ext cx="109484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Work with partner to answer these questions:</a:t>
            </a:r>
          </a:p>
          <a:p>
            <a:endParaRPr lang="en-NZ" sz="2400" dirty="0"/>
          </a:p>
          <a:p>
            <a:pPr marL="342900" indent="-342900">
              <a:buAutoNum type="arabicPeriod"/>
            </a:pPr>
            <a:r>
              <a:rPr lang="en-NZ" sz="2400" dirty="0"/>
              <a:t>How are the bacteria like human beings, and the Earth like a petri dish?</a:t>
            </a:r>
          </a:p>
          <a:p>
            <a:pPr marL="342900" indent="-342900">
              <a:buAutoNum type="arabicPeriod"/>
            </a:pPr>
            <a:endParaRPr lang="en-NZ" sz="2400" dirty="0"/>
          </a:p>
          <a:p>
            <a:pPr marL="342900" indent="-342900">
              <a:buAutoNum type="arabicPeriod"/>
            </a:pPr>
            <a:r>
              <a:rPr lang="en-NZ" sz="2400" dirty="0"/>
              <a:t>What might a bacteria think at minute 55, if another bacteria said there was a population problem in the </a:t>
            </a:r>
            <a:r>
              <a:rPr lang="en-NZ" sz="2400" dirty="0" err="1"/>
              <a:t>petrie</a:t>
            </a:r>
            <a:r>
              <a:rPr lang="en-NZ" sz="2400" dirty="0"/>
              <a:t> dish? (Yes, we know bacteria cannot talk)</a:t>
            </a:r>
          </a:p>
          <a:p>
            <a:pPr marL="342900" indent="-342900">
              <a:buAutoNum type="arabicPeriod"/>
            </a:pPr>
            <a:endParaRPr lang="en-NZ" sz="2400" dirty="0"/>
          </a:p>
          <a:p>
            <a:pPr marL="342900" indent="-342900">
              <a:buAutoNum type="arabicPeriod"/>
            </a:pPr>
            <a:r>
              <a:rPr lang="en-NZ" sz="2400" dirty="0"/>
              <a:t>In David Suzuki’s story, a minute is the time it takes for the number of bacteria to double. Use the graph (</a:t>
            </a:r>
            <a:r>
              <a:rPr lang="en-NZ" sz="2400" dirty="0" err="1"/>
              <a:t>Copymaster</a:t>
            </a:r>
            <a:r>
              <a:rPr lang="en-NZ" sz="2400" dirty="0"/>
              <a:t> Two) to work out roughly how many years it takes for the human population to double.</a:t>
            </a:r>
          </a:p>
          <a:p>
            <a:pPr marL="352425" indent="-352425"/>
            <a:endParaRPr lang="en-NZ" sz="2400" dirty="0"/>
          </a:p>
          <a:p>
            <a:pPr marL="352425" indent="-352425"/>
            <a:r>
              <a:rPr lang="en-NZ" sz="2400" dirty="0"/>
              <a:t>4.  What does the story mean for human beings and our planet?</a:t>
            </a:r>
          </a:p>
          <a:p>
            <a:pPr marL="352425" indent="-352425"/>
            <a:r>
              <a:rPr lang="en-NZ" sz="2400" dirty="0"/>
              <a:t>	What might people do that changes the story for the better?</a:t>
            </a:r>
          </a:p>
        </p:txBody>
      </p:sp>
    </p:spTree>
    <p:extLst>
      <p:ext uri="{BB962C8B-B14F-4D97-AF65-F5344CB8AC3E}">
        <p14:creationId xmlns:p14="http://schemas.microsoft.com/office/powerpoint/2010/main" val="269978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D2F416-7EA2-4BF1-AF8E-1E01B12A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21" y="1276099"/>
            <a:ext cx="11088316" cy="4996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6209A7-39D4-4FC1-A28A-A3E5B31B3FF4}"/>
              </a:ext>
            </a:extLst>
          </p:cNvPr>
          <p:cNvSpPr txBox="1"/>
          <p:nvPr/>
        </p:nvSpPr>
        <p:spPr>
          <a:xfrm>
            <a:off x="3834063" y="866274"/>
            <a:ext cx="53099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Percentage of food needed by minute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34B6CE-40BA-4619-B3CD-18B31907B590}"/>
                  </a:ext>
                </a:extLst>
              </p:cNvPr>
              <p:cNvSpPr txBox="1"/>
              <p:nvPr/>
            </p:nvSpPr>
            <p:spPr>
              <a:xfrm>
                <a:off x="4844716" y="6272463"/>
                <a:ext cx="6939821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dirty="0"/>
                  <a:t>Created using </a:t>
                </a:r>
                <a14:m>
                  <m:oMath xmlns:m="http://schemas.openxmlformats.org/officeDocument/2006/math">
                    <m:r>
                      <a:rPr lang="en-NZ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NZ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N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NZ" i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N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NZ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NZ" i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NZ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N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Z" dirty="0"/>
                  <a:t>with Desmos Graphing Calculator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34B6CE-40BA-4619-B3CD-18B31907B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716" y="6272463"/>
                <a:ext cx="6939821" cy="506870"/>
              </a:xfrm>
              <a:prstGeom prst="rect">
                <a:avLst/>
              </a:prstGeom>
              <a:blipFill>
                <a:blip r:embed="rId3"/>
                <a:stretch>
                  <a:fillRect l="-791" b="-602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D91D08C-7664-40F2-9840-4F944A404ED9}"/>
              </a:ext>
            </a:extLst>
          </p:cNvPr>
          <p:cNvSpPr txBox="1"/>
          <p:nvPr/>
        </p:nvSpPr>
        <p:spPr>
          <a:xfrm>
            <a:off x="308005" y="307564"/>
            <a:ext cx="11575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Here is a graph of the bacteria analogy. What features do you see in the graph?</a:t>
            </a:r>
          </a:p>
        </p:txBody>
      </p:sp>
    </p:spTree>
    <p:extLst>
      <p:ext uri="{BB962C8B-B14F-4D97-AF65-F5344CB8AC3E}">
        <p14:creationId xmlns:p14="http://schemas.microsoft.com/office/powerpoint/2010/main" val="323488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0D6528-EEF3-4AA9-B78D-9F1037B924A7}"/>
              </a:ext>
            </a:extLst>
          </p:cNvPr>
          <p:cNvSpPr txBox="1"/>
          <p:nvPr/>
        </p:nvSpPr>
        <p:spPr>
          <a:xfrm>
            <a:off x="382641" y="386024"/>
            <a:ext cx="1101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This video shows how to graph the growth of Natasha’s worth.</a:t>
            </a:r>
          </a:p>
        </p:txBody>
      </p:sp>
      <p:pic>
        <p:nvPicPr>
          <p:cNvPr id="3" name="Natasha's worth edited">
            <a:hlinkClick r:id="" action="ppaction://media"/>
            <a:extLst>
              <a:ext uri="{FF2B5EF4-FFF2-40B4-BE49-F238E27FC236}">
                <a16:creationId xmlns:a16="http://schemas.microsoft.com/office/drawing/2014/main" id="{D53DF2FC-CC55-4B2F-97AB-0B6452F4BB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0831" y="1086050"/>
            <a:ext cx="9889659" cy="465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6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2D5FAE69-D7C3-448E-A978-B6F760BAE062}"/>
              </a:ext>
            </a:extLst>
          </p:cNvPr>
          <p:cNvGrpSpPr/>
          <p:nvPr/>
        </p:nvGrpSpPr>
        <p:grpSpPr>
          <a:xfrm>
            <a:off x="928304" y="906692"/>
            <a:ext cx="5235371" cy="4959715"/>
            <a:chOff x="-322259" y="906689"/>
            <a:chExt cx="5235371" cy="495971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BBCD964-65D0-4653-8050-D97DDE636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254" y="906689"/>
              <a:ext cx="3657375" cy="466725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368F4BC-B497-4251-BE6B-0704F6D607DD}"/>
                </a:ext>
              </a:extLst>
            </p:cNvPr>
            <p:cNvCxnSpPr/>
            <p:nvPr/>
          </p:nvCxnSpPr>
          <p:spPr>
            <a:xfrm flipV="1">
              <a:off x="827314" y="906689"/>
              <a:ext cx="0" cy="4667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E2AAAB2-E13A-4562-8A75-65C0922D5442}"/>
                </a:ext>
              </a:extLst>
            </p:cNvPr>
            <p:cNvCxnSpPr>
              <a:cxnSpLocks/>
            </p:cNvCxnSpPr>
            <p:nvPr/>
          </p:nvCxnSpPr>
          <p:spPr>
            <a:xfrm>
              <a:off x="537254" y="5291852"/>
              <a:ext cx="38096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E54689-8A1E-4AAB-9616-F9ADDE7EB4C9}"/>
                </a:ext>
              </a:extLst>
            </p:cNvPr>
            <p:cNvSpPr txBox="1"/>
            <p:nvPr/>
          </p:nvSpPr>
          <p:spPr>
            <a:xfrm>
              <a:off x="3363225" y="5489039"/>
              <a:ext cx="1549887" cy="377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x values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8338C8-898B-4C3B-AF11-CE798B5FA06A}"/>
                </a:ext>
              </a:extLst>
            </p:cNvPr>
            <p:cNvSpPr txBox="1"/>
            <p:nvPr/>
          </p:nvSpPr>
          <p:spPr>
            <a:xfrm>
              <a:off x="-322259" y="2480609"/>
              <a:ext cx="1549887" cy="377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y values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4FEAA3E-5397-4439-AC00-8AFB46521853}"/>
              </a:ext>
            </a:extLst>
          </p:cNvPr>
          <p:cNvGrpSpPr/>
          <p:nvPr/>
        </p:nvGrpSpPr>
        <p:grpSpPr>
          <a:xfrm>
            <a:off x="6665741" y="808717"/>
            <a:ext cx="5150802" cy="5006186"/>
            <a:chOff x="6665741" y="808717"/>
            <a:chExt cx="5150802" cy="500618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0FD47ED-0575-48EA-BEF1-DC1D4A14D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8818" y="808717"/>
              <a:ext cx="3657351" cy="4705350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4876031-427C-44A1-83C8-44C4C2A00EC0}"/>
                </a:ext>
              </a:extLst>
            </p:cNvPr>
            <p:cNvGrpSpPr/>
            <p:nvPr/>
          </p:nvGrpSpPr>
          <p:grpSpPr>
            <a:xfrm>
              <a:off x="6665741" y="870849"/>
              <a:ext cx="5150802" cy="4944054"/>
              <a:chOff x="-237690" y="906689"/>
              <a:chExt cx="5150802" cy="4944054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38A41AB7-1798-43D0-BD63-C34B23680DBD}"/>
                  </a:ext>
                </a:extLst>
              </p:cNvPr>
              <p:cNvCxnSpPr/>
              <p:nvPr/>
            </p:nvCxnSpPr>
            <p:spPr>
              <a:xfrm flipV="1">
                <a:off x="827314" y="906689"/>
                <a:ext cx="0" cy="46672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07A50311-405C-4F80-AA8E-296E8EF2CF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254" y="5291852"/>
                <a:ext cx="38096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02F2180-7A8A-49D9-BD67-734446EBB927}"/>
                  </a:ext>
                </a:extLst>
              </p:cNvPr>
              <p:cNvSpPr txBox="1"/>
              <p:nvPr/>
            </p:nvSpPr>
            <p:spPr>
              <a:xfrm>
                <a:off x="3363225" y="5473378"/>
                <a:ext cx="1549887" cy="377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dirty="0"/>
                  <a:t>x values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964CE0-856A-4B79-92B5-71FCC22A8C9D}"/>
                  </a:ext>
                </a:extLst>
              </p:cNvPr>
              <p:cNvSpPr txBox="1"/>
              <p:nvPr/>
            </p:nvSpPr>
            <p:spPr>
              <a:xfrm>
                <a:off x="-237690" y="2533223"/>
                <a:ext cx="1549887" cy="377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dirty="0"/>
                  <a:t>y values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87FE78B-7C1B-4D34-97F2-DAE4CBD28C85}"/>
                  </a:ext>
                </a:extLst>
              </p:cNvPr>
              <p:cNvSpPr txBox="1"/>
              <p:nvPr/>
            </p:nvSpPr>
            <p:spPr>
              <a:xfrm>
                <a:off x="3823733" y="2736248"/>
                <a:ext cx="10245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NZ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87FE78B-7C1B-4D34-97F2-DAE4CBD28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33" y="2736248"/>
                <a:ext cx="1024568" cy="369332"/>
              </a:xfrm>
              <a:prstGeom prst="rect">
                <a:avLst/>
              </a:prstGeom>
              <a:blipFill>
                <a:blip r:embed="rId4"/>
                <a:stretch>
                  <a:fillRect l="-5357" r="-1786" b="-2666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3707567-8CA7-4DA2-8298-CDE1A9AF084B}"/>
                  </a:ext>
                </a:extLst>
              </p:cNvPr>
              <p:cNvSpPr txBox="1"/>
              <p:nvPr/>
            </p:nvSpPr>
            <p:spPr>
              <a:xfrm>
                <a:off x="9242088" y="2664126"/>
                <a:ext cx="10245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Z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3707567-8CA7-4DA2-8298-CDE1A9AF0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088" y="2664126"/>
                <a:ext cx="1024568" cy="369332"/>
              </a:xfrm>
              <a:prstGeom prst="rect">
                <a:avLst/>
              </a:prstGeom>
              <a:blipFill>
                <a:blip r:embed="rId5"/>
                <a:stretch>
                  <a:fillRect l="-4167" b="-2459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E7DF818C-0D43-4C76-A5A3-5FE04DB57D5A}"/>
              </a:ext>
            </a:extLst>
          </p:cNvPr>
          <p:cNvSpPr txBox="1"/>
          <p:nvPr/>
        </p:nvSpPr>
        <p:spPr>
          <a:xfrm>
            <a:off x="2858689" y="6072957"/>
            <a:ext cx="185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Linear function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74A8B3-19D2-4599-96E3-6D3FACA37F47}"/>
              </a:ext>
            </a:extLst>
          </p:cNvPr>
          <p:cNvSpPr txBox="1"/>
          <p:nvPr/>
        </p:nvSpPr>
        <p:spPr>
          <a:xfrm>
            <a:off x="8583113" y="6072957"/>
            <a:ext cx="232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Quadratic function</a:t>
            </a:r>
          </a:p>
        </p:txBody>
      </p:sp>
    </p:spTree>
    <p:extLst>
      <p:ext uri="{BB962C8B-B14F-4D97-AF65-F5344CB8AC3E}">
        <p14:creationId xmlns:p14="http://schemas.microsoft.com/office/powerpoint/2010/main" val="22997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4B562C-EC38-46B7-BCDB-E190BDF5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06" y="906692"/>
            <a:ext cx="3657349" cy="463595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D5FAE69-D7C3-448E-A978-B6F760BAE062}"/>
              </a:ext>
            </a:extLst>
          </p:cNvPr>
          <p:cNvGrpSpPr/>
          <p:nvPr/>
        </p:nvGrpSpPr>
        <p:grpSpPr>
          <a:xfrm>
            <a:off x="1065831" y="906692"/>
            <a:ext cx="5030169" cy="4950026"/>
            <a:chOff x="-237690" y="906689"/>
            <a:chExt cx="5030169" cy="4950026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368F4BC-B497-4251-BE6B-0704F6D607DD}"/>
                </a:ext>
              </a:extLst>
            </p:cNvPr>
            <p:cNvCxnSpPr/>
            <p:nvPr/>
          </p:nvCxnSpPr>
          <p:spPr>
            <a:xfrm flipV="1">
              <a:off x="827314" y="906689"/>
              <a:ext cx="0" cy="4667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E2AAAB2-E13A-4562-8A75-65C0922D5442}"/>
                </a:ext>
              </a:extLst>
            </p:cNvPr>
            <p:cNvCxnSpPr>
              <a:cxnSpLocks/>
            </p:cNvCxnSpPr>
            <p:nvPr/>
          </p:nvCxnSpPr>
          <p:spPr>
            <a:xfrm>
              <a:off x="537254" y="5291852"/>
              <a:ext cx="38096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E54689-8A1E-4AAB-9616-F9ADDE7EB4C9}"/>
                </a:ext>
              </a:extLst>
            </p:cNvPr>
            <p:cNvSpPr txBox="1"/>
            <p:nvPr/>
          </p:nvSpPr>
          <p:spPr>
            <a:xfrm>
              <a:off x="3242592" y="5479350"/>
              <a:ext cx="1549887" cy="377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x values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8338C8-898B-4C3B-AF11-CE798B5FA06A}"/>
                </a:ext>
              </a:extLst>
            </p:cNvPr>
            <p:cNvSpPr txBox="1"/>
            <p:nvPr/>
          </p:nvSpPr>
          <p:spPr>
            <a:xfrm>
              <a:off x="-237690" y="2533223"/>
              <a:ext cx="1549887" cy="377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/>
                <a:t>y values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87FE78B-7C1B-4D34-97F2-DAE4CBD28C85}"/>
                  </a:ext>
                </a:extLst>
              </p:cNvPr>
              <p:cNvSpPr txBox="1"/>
              <p:nvPr/>
            </p:nvSpPr>
            <p:spPr>
              <a:xfrm>
                <a:off x="3823733" y="2736248"/>
                <a:ext cx="10245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NZ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Z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NZ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87FE78B-7C1B-4D34-97F2-DAE4CBD28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33" y="2736248"/>
                <a:ext cx="1024568" cy="369332"/>
              </a:xfrm>
              <a:prstGeom prst="rect">
                <a:avLst/>
              </a:prstGeom>
              <a:blipFill>
                <a:blip r:embed="rId3"/>
                <a:stretch>
                  <a:fillRect l="-4762" b="-2666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E7DF818C-0D43-4C76-A5A3-5FE04DB57D5A}"/>
              </a:ext>
            </a:extLst>
          </p:cNvPr>
          <p:cNvSpPr txBox="1"/>
          <p:nvPr/>
        </p:nvSpPr>
        <p:spPr>
          <a:xfrm>
            <a:off x="2675620" y="5972675"/>
            <a:ext cx="217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Exponential function</a:t>
            </a:r>
          </a:p>
        </p:txBody>
      </p:sp>
    </p:spTree>
    <p:extLst>
      <p:ext uri="{BB962C8B-B14F-4D97-AF65-F5344CB8AC3E}">
        <p14:creationId xmlns:p14="http://schemas.microsoft.com/office/powerpoint/2010/main" val="339045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avid suzuki">
            <a:extLst>
              <a:ext uri="{FF2B5EF4-FFF2-40B4-BE49-F238E27FC236}">
                <a16:creationId xmlns:a16="http://schemas.microsoft.com/office/drawing/2014/main" id="{22F61D73-74C6-43E1-A820-29F8E2E65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0"/>
            <a:ext cx="4564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2C170C-97A6-4BBE-83DD-C1195FCFBC05}"/>
              </a:ext>
            </a:extLst>
          </p:cNvPr>
          <p:cNvSpPr txBox="1"/>
          <p:nvPr/>
        </p:nvSpPr>
        <p:spPr>
          <a:xfrm>
            <a:off x="288758" y="1042737"/>
            <a:ext cx="6737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The next story comes from David Suzuki who is a Canadian environmentalist.</a:t>
            </a:r>
          </a:p>
        </p:txBody>
      </p:sp>
    </p:spTree>
    <p:extLst>
      <p:ext uri="{BB962C8B-B14F-4D97-AF65-F5344CB8AC3E}">
        <p14:creationId xmlns:p14="http://schemas.microsoft.com/office/powerpoint/2010/main" val="99218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8ED3D8-6F0C-476C-B1AF-B2799897B48C}"/>
              </a:ext>
            </a:extLst>
          </p:cNvPr>
          <p:cNvSpPr txBox="1"/>
          <p:nvPr/>
        </p:nvSpPr>
        <p:spPr>
          <a:xfrm>
            <a:off x="501938" y="511666"/>
            <a:ext cx="11856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Imagine our planet is like a </a:t>
            </a:r>
            <a:r>
              <a:rPr lang="en-NZ" sz="2400" dirty="0" err="1"/>
              <a:t>petrie</a:t>
            </a:r>
            <a:r>
              <a:rPr lang="en-NZ" sz="2400" dirty="0"/>
              <a:t> dish full of agar (food). </a:t>
            </a:r>
          </a:p>
          <a:p>
            <a:r>
              <a:rPr lang="en-NZ" sz="2400" dirty="0"/>
              <a:t>The dish, like our planet, is finite (fixed) so it has a certain amount of food. </a:t>
            </a:r>
          </a:p>
          <a:p>
            <a:r>
              <a:rPr lang="en-NZ" sz="2400" dirty="0"/>
              <a:t>A scientist injects a single bacteria into the dish at minute zero.</a:t>
            </a:r>
          </a:p>
        </p:txBody>
      </p:sp>
      <p:pic>
        <p:nvPicPr>
          <p:cNvPr id="8" name="Picture 7" descr="A picture containing table, small, sitting, blue&#10;&#10;Description automatically generated">
            <a:extLst>
              <a:ext uri="{FF2B5EF4-FFF2-40B4-BE49-F238E27FC236}">
                <a16:creationId xmlns:a16="http://schemas.microsoft.com/office/drawing/2014/main" id="{BEEC3C21-78AA-4556-8B43-03A3F3A31B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57" y="2149641"/>
            <a:ext cx="4314949" cy="43149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08C1B90-42A2-4742-BC08-F6553DD3DDA2}"/>
              </a:ext>
            </a:extLst>
          </p:cNvPr>
          <p:cNvGrpSpPr/>
          <p:nvPr/>
        </p:nvGrpSpPr>
        <p:grpSpPr>
          <a:xfrm>
            <a:off x="945353" y="2385862"/>
            <a:ext cx="3995615" cy="3876933"/>
            <a:chOff x="9752470" y="284348"/>
            <a:chExt cx="1924050" cy="18669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794CB6-A009-40D3-9BAE-DF0B157A2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52470" y="284348"/>
              <a:ext cx="1924050" cy="18669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DBD303-080B-47D4-BC3B-71B300804C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14495" y="705836"/>
              <a:ext cx="0" cy="7290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A picture containing food, mirror&#10;&#10;Description automatically generated">
            <a:extLst>
              <a:ext uri="{FF2B5EF4-FFF2-40B4-BE49-F238E27FC236}">
                <a16:creationId xmlns:a16="http://schemas.microsoft.com/office/drawing/2014/main" id="{36D10920-FE1B-4B91-A009-B0B7023B14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29" y="1863713"/>
            <a:ext cx="4649003" cy="464900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16A754A-FF1C-4D71-87A4-C49B208A54CC}"/>
              </a:ext>
            </a:extLst>
          </p:cNvPr>
          <p:cNvSpPr/>
          <p:nvPr/>
        </p:nvSpPr>
        <p:spPr>
          <a:xfrm>
            <a:off x="9248839" y="3383281"/>
            <a:ext cx="45719" cy="4571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293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F9AC54-2CFE-4F4C-9A9A-20464C132D5B}"/>
              </a:ext>
            </a:extLst>
          </p:cNvPr>
          <p:cNvSpPr txBox="1"/>
          <p:nvPr/>
        </p:nvSpPr>
        <p:spPr>
          <a:xfrm>
            <a:off x="501938" y="364520"/>
            <a:ext cx="11856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Bacteria are microscopic, single cell organisms. </a:t>
            </a:r>
          </a:p>
          <a:p>
            <a:r>
              <a:rPr lang="en-NZ" sz="2400" dirty="0"/>
              <a:t>Their numbers grow by splitting in two, a process called mitosis. </a:t>
            </a:r>
          </a:p>
          <a:p>
            <a:r>
              <a:rPr lang="en-NZ" sz="2400" dirty="0"/>
              <a:t>Doubling the number of bacteria doubles the food they need in total.</a:t>
            </a:r>
          </a:p>
        </p:txBody>
      </p:sp>
      <p:pic>
        <p:nvPicPr>
          <p:cNvPr id="3" name="celldivision2 (1)">
            <a:hlinkClick r:id="" action="ppaction://media"/>
            <a:extLst>
              <a:ext uri="{FF2B5EF4-FFF2-40B4-BE49-F238E27FC236}">
                <a16:creationId xmlns:a16="http://schemas.microsoft.com/office/drawing/2014/main" id="{376F48B7-1700-4C69-8F54-CE12BA15B4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0559" y="1782489"/>
            <a:ext cx="7446409" cy="418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764BA3-3849-44DE-8FCF-E158ABA885A7}"/>
              </a:ext>
            </a:extLst>
          </p:cNvPr>
          <p:cNvSpPr txBox="1"/>
          <p:nvPr/>
        </p:nvSpPr>
        <p:spPr>
          <a:xfrm>
            <a:off x="494085" y="378556"/>
            <a:ext cx="10893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Suppose the number of bacteria </a:t>
            </a:r>
            <a:r>
              <a:rPr lang="en-NZ" sz="2400" b="1" dirty="0"/>
              <a:t>doubles every minute</a:t>
            </a:r>
            <a:r>
              <a:rPr lang="en-NZ" sz="2400" dirty="0"/>
              <a:t>.</a:t>
            </a:r>
          </a:p>
          <a:p>
            <a:r>
              <a:rPr lang="en-NZ" sz="2400" dirty="0"/>
              <a:t>For many minutes they need a very small percentage of the food in the </a:t>
            </a:r>
            <a:r>
              <a:rPr lang="en-NZ" sz="2400" dirty="0" err="1"/>
              <a:t>petrie</a:t>
            </a:r>
            <a:r>
              <a:rPr lang="en-NZ" sz="2400" dirty="0"/>
              <a:t> dish.</a:t>
            </a:r>
          </a:p>
          <a:p>
            <a:r>
              <a:rPr lang="en-NZ" sz="2400" dirty="0"/>
              <a:t>However, after 60 minutes there are so many bacteria that they need 100% of the food in the petri dish. That is the limit.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D55042-C083-4377-94C0-7CD26BE6A972}"/>
              </a:ext>
            </a:extLst>
          </p:cNvPr>
          <p:cNvGrpSpPr/>
          <p:nvPr/>
        </p:nvGrpSpPr>
        <p:grpSpPr>
          <a:xfrm>
            <a:off x="945353" y="2385862"/>
            <a:ext cx="3995615" cy="3876933"/>
            <a:chOff x="9752470" y="284348"/>
            <a:chExt cx="1924050" cy="1866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9EF65EA-AA95-4B0D-963F-44D504C9D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52470" y="284348"/>
              <a:ext cx="1924050" cy="1866900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937482-9115-42F6-B5E0-09BF008BF0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14495" y="705836"/>
              <a:ext cx="0" cy="7290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4780094-CD84-404B-B887-82423C2FCA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9053" y="1800033"/>
            <a:ext cx="5839572" cy="44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9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EE71B-95E9-4141-A7A9-C20654B61695}"/>
              </a:ext>
            </a:extLst>
          </p:cNvPr>
          <p:cNvSpPr txBox="1"/>
          <p:nvPr/>
        </p:nvSpPr>
        <p:spPr>
          <a:xfrm>
            <a:off x="579498" y="437281"/>
            <a:ext cx="11033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If the bacteria need all of the food at minute 60, what percentage so they need at minute 59?  Discuss the answer then click the mouse.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BE2D76-3E60-45C5-887F-C480CFBF1FBD}"/>
              </a:ext>
            </a:extLst>
          </p:cNvPr>
          <p:cNvGrpSpPr/>
          <p:nvPr/>
        </p:nvGrpSpPr>
        <p:grpSpPr>
          <a:xfrm>
            <a:off x="598347" y="2240147"/>
            <a:ext cx="4374706" cy="4244764"/>
            <a:chOff x="9752470" y="284348"/>
            <a:chExt cx="1924050" cy="18669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19E5C00-1E94-4C65-BA9F-D5AB99282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52470" y="284348"/>
              <a:ext cx="1924050" cy="1866900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32E741-5783-4155-9086-5707B9BE63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66380" y="607980"/>
              <a:ext cx="87548" cy="7441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EACC765-C9A0-42C0-AAE6-0512840C05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1796894"/>
            <a:ext cx="5807242" cy="47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F456321AD84CA8D6E255B4B66178" ma:contentTypeVersion="10" ma:contentTypeDescription="Create a new document." ma:contentTypeScope="" ma:versionID="17511a964329228c506b21ede240621e">
  <xsd:schema xmlns:xsd="http://www.w3.org/2001/XMLSchema" xmlns:xs="http://www.w3.org/2001/XMLSchema" xmlns:p="http://schemas.microsoft.com/office/2006/metadata/properties" xmlns:ns2="a16ea9f8-faa7-4fe2-ae86-80b2961ee12e" xmlns:ns3="4dd812d2-84b1-4023-b8ac-133e620318a5" targetNamespace="http://schemas.microsoft.com/office/2006/metadata/properties" ma:root="true" ma:fieldsID="ee49c0817ae753ed4feacb5d5945d2d6" ns2:_="" ns3:_="">
    <xsd:import namespace="a16ea9f8-faa7-4fe2-ae86-80b2961ee12e"/>
    <xsd:import namespace="4dd812d2-84b1-4023-b8ac-133e620318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ea9f8-faa7-4fe2-ae86-80b2961ee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812d2-84b1-4023-b8ac-133e6203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47C4BE-FD20-4105-95F9-9183A815532B}"/>
</file>

<file path=customXml/itemProps2.xml><?xml version="1.0" encoding="utf-8"?>
<ds:datastoreItem xmlns:ds="http://schemas.openxmlformats.org/officeDocument/2006/customXml" ds:itemID="{A35F6EEB-E678-4941-918D-FA45EEB675DE}"/>
</file>

<file path=customXml/itemProps3.xml><?xml version="1.0" encoding="utf-8"?>
<ds:datastoreItem xmlns:ds="http://schemas.openxmlformats.org/officeDocument/2006/customXml" ds:itemID="{A5279D00-629E-4097-AB0B-B590AD994DEB}"/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695</TotalTime>
  <Words>467</Words>
  <Application>Microsoft Macintosh PowerPoint</Application>
  <PresentationFormat>Widescreen</PresentationFormat>
  <Paragraphs>46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Microsoft Office User</cp:lastModifiedBy>
  <cp:revision>40</cp:revision>
  <dcterms:created xsi:type="dcterms:W3CDTF">2019-11-11T22:57:13Z</dcterms:created>
  <dcterms:modified xsi:type="dcterms:W3CDTF">2019-11-28T00:57:40Z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0x0101001DFBF456321AD84CA8D6E255B4B66178</vt:lpwstr>
  </property>
</Properties>
</file>