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sldIdLst>
    <p:sldId id="256" r:id="rId5"/>
    <p:sldId id="257" r:id="rId6"/>
    <p:sldId id="258" r:id="rId7"/>
    <p:sldId id="259" r:id="rId8"/>
    <p:sldId id="26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71" autoAdjust="0"/>
    <p:restoredTop sz="94660"/>
  </p:normalViewPr>
  <p:slideViewPr>
    <p:cSldViewPr snapToGrid="0">
      <p:cViewPr varScale="1">
        <p:scale>
          <a:sx n="86" d="100"/>
          <a:sy n="86" d="100"/>
        </p:scale>
        <p:origin x="557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ip Arnold" userId="f33d891a-4d22-4751-a85d-e54cb4c51242" providerId="ADAL" clId="{A2178DA4-EFCE-40A8-8AD5-002A74C6EA4D}"/>
    <pc:docChg chg="custSel modSld">
      <pc:chgData name="Pip Arnold" userId="f33d891a-4d22-4751-a85d-e54cb4c51242" providerId="ADAL" clId="{A2178DA4-EFCE-40A8-8AD5-002A74C6EA4D}" dt="2020-11-29T07:49:05.659" v="17" actId="732"/>
      <pc:docMkLst>
        <pc:docMk/>
      </pc:docMkLst>
      <pc:sldChg chg="modSp mod">
        <pc:chgData name="Pip Arnold" userId="f33d891a-4d22-4751-a85d-e54cb4c51242" providerId="ADAL" clId="{A2178DA4-EFCE-40A8-8AD5-002A74C6EA4D}" dt="2020-11-29T07:45:58.263" v="7" actId="20577"/>
        <pc:sldMkLst>
          <pc:docMk/>
          <pc:sldMk cId="2119172162" sldId="256"/>
        </pc:sldMkLst>
        <pc:spChg chg="mod">
          <ac:chgData name="Pip Arnold" userId="f33d891a-4d22-4751-a85d-e54cb4c51242" providerId="ADAL" clId="{A2178DA4-EFCE-40A8-8AD5-002A74C6EA4D}" dt="2020-11-29T07:45:58.263" v="7" actId="20577"/>
          <ac:spMkLst>
            <pc:docMk/>
            <pc:sldMk cId="2119172162" sldId="256"/>
            <ac:spMk id="2" creationId="{69665A26-A90D-254C-9FE7-D44950F70832}"/>
          </ac:spMkLst>
        </pc:spChg>
      </pc:sldChg>
      <pc:sldChg chg="addSp delSp modSp mod">
        <pc:chgData name="Pip Arnold" userId="f33d891a-4d22-4751-a85d-e54cb4c51242" providerId="ADAL" clId="{A2178DA4-EFCE-40A8-8AD5-002A74C6EA4D}" dt="2020-11-29T07:48:09.787" v="11" actId="14100"/>
        <pc:sldMkLst>
          <pc:docMk/>
          <pc:sldMk cId="1351922974" sldId="257"/>
        </pc:sldMkLst>
        <pc:picChg chg="del">
          <ac:chgData name="Pip Arnold" userId="f33d891a-4d22-4751-a85d-e54cb4c51242" providerId="ADAL" clId="{A2178DA4-EFCE-40A8-8AD5-002A74C6EA4D}" dt="2020-11-29T07:48:00.206" v="8" actId="478"/>
          <ac:picMkLst>
            <pc:docMk/>
            <pc:sldMk cId="1351922974" sldId="257"/>
            <ac:picMk id="2" creationId="{405F96BC-CB80-4383-A73B-D689058FD4F3}"/>
          </ac:picMkLst>
        </pc:picChg>
        <pc:picChg chg="add mod">
          <ac:chgData name="Pip Arnold" userId="f33d891a-4d22-4751-a85d-e54cb4c51242" providerId="ADAL" clId="{A2178DA4-EFCE-40A8-8AD5-002A74C6EA4D}" dt="2020-11-29T07:48:09.787" v="11" actId="14100"/>
          <ac:picMkLst>
            <pc:docMk/>
            <pc:sldMk cId="1351922974" sldId="257"/>
            <ac:picMk id="6" creationId="{2C7CBC81-0CEB-4F9E-998F-D5B2712DF5A5}"/>
          </ac:picMkLst>
        </pc:picChg>
      </pc:sldChg>
      <pc:sldChg chg="addSp delSp modSp mod">
        <pc:chgData name="Pip Arnold" userId="f33d891a-4d22-4751-a85d-e54cb4c51242" providerId="ADAL" clId="{A2178DA4-EFCE-40A8-8AD5-002A74C6EA4D}" dt="2020-11-29T07:49:05.659" v="17" actId="732"/>
        <pc:sldMkLst>
          <pc:docMk/>
          <pc:sldMk cId="1182704143" sldId="258"/>
        </pc:sldMkLst>
        <pc:picChg chg="del">
          <ac:chgData name="Pip Arnold" userId="f33d891a-4d22-4751-a85d-e54cb4c51242" providerId="ADAL" clId="{A2178DA4-EFCE-40A8-8AD5-002A74C6EA4D}" dt="2020-11-29T07:48:49.690" v="12" actId="478"/>
          <ac:picMkLst>
            <pc:docMk/>
            <pc:sldMk cId="1182704143" sldId="258"/>
            <ac:picMk id="2" creationId="{C10D8FD6-4DAB-450D-856D-48C50F4EEDB1}"/>
          </ac:picMkLst>
        </pc:picChg>
        <pc:picChg chg="add mod modCrop">
          <ac:chgData name="Pip Arnold" userId="f33d891a-4d22-4751-a85d-e54cb4c51242" providerId="ADAL" clId="{A2178DA4-EFCE-40A8-8AD5-002A74C6EA4D}" dt="2020-11-29T07:49:05.659" v="17" actId="732"/>
          <ac:picMkLst>
            <pc:docMk/>
            <pc:sldMk cId="1182704143" sldId="258"/>
            <ac:picMk id="6" creationId="{4E98B9B2-55B5-4076-9BB8-A7FCAC5FACBB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2C8745-DF74-B34A-8E04-D9E4C74D8635}" type="datetimeFigureOut">
              <a:rPr lang="en-US" smtClean="0"/>
              <a:t>11/29/2020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502324-F22F-C444-9CC3-CD15FC6F01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823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502324-F22F-C444-9CC3-CD15FC6F01D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0117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6FE0EA-92AC-41BE-8743-BDA5612993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22B5418-52A8-49B6-9415-D673C3040E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EDE9D0-05E0-410C-93ED-F48ED62423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B8116-4FF0-4A85-A87B-E882F8309EC0}" type="datetimeFigureOut">
              <a:rPr lang="en-NZ" smtClean="0"/>
              <a:t>29/11/2020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DF80E0-567A-4B8B-BD41-A43D7B9269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FBF4F4-894D-4F32-A133-3653B3AC3B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10BB6-49DB-43C2-AFB9-C8A8647A92E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138651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8382DC-AD6C-49D0-B250-97FDE20CB6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2EC2C49-F0AD-4B62-A8BA-21CEAE16BD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69F419-A061-4B92-8AF6-CABB7E5FF2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B8116-4FF0-4A85-A87B-E882F8309EC0}" type="datetimeFigureOut">
              <a:rPr lang="en-NZ" smtClean="0"/>
              <a:t>29/11/2020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E6DA88-72F9-4E0D-AD92-E037B080C0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2BF054-D6A3-4AFF-80B6-ECC5EF7CB8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10BB6-49DB-43C2-AFB9-C8A8647A92E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4943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102FEAB-D29E-4C37-B7AF-0E2F8B2C0E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4EFC9CD-1268-46AB-9B38-1B2FE3921F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93DBCC-C429-4FD0-BE81-738DDACEEA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B8116-4FF0-4A85-A87B-E882F8309EC0}" type="datetimeFigureOut">
              <a:rPr lang="en-NZ" smtClean="0"/>
              <a:t>29/11/2020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7E1139-49B8-4D7D-87A8-2C5C46924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DACC4A-2C4A-45B9-BAC3-1B512EEF82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10BB6-49DB-43C2-AFB9-C8A8647A92E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31908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8145F5-E13B-4D43-B6E0-B490FF924D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7EE1C9-DEBD-4149-8B27-A3140DE73D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DE0F26-198F-4050-9595-72C63ED4EC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B8116-4FF0-4A85-A87B-E882F8309EC0}" type="datetimeFigureOut">
              <a:rPr lang="en-NZ" smtClean="0"/>
              <a:t>29/11/2020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E0C494-8D7B-42E4-A07D-EE4A7C3CFD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41E162-E588-4B22-9B48-FB646295BD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10BB6-49DB-43C2-AFB9-C8A8647A92E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05670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6A94C1-E629-443E-ADED-FAF468AB89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7A81D3-0E7A-4383-8261-F9489559CA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1A6630-41C5-48F2-AB82-FF8496FB86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B8116-4FF0-4A85-A87B-E882F8309EC0}" type="datetimeFigureOut">
              <a:rPr lang="en-NZ" smtClean="0"/>
              <a:t>29/11/2020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0B07B8-CEDB-4C16-B58A-508F250FF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A82157-EAA2-4F32-90E5-601FFF2142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10BB6-49DB-43C2-AFB9-C8A8647A92E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75142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1F66E7-B3E1-46A2-ABB1-468EC4691A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8D92A0-DA3E-4E45-9DE4-4703D83960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51D8D1-F95F-4AE9-848D-233F738829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DB7A84-9181-421D-85B0-AB4E75A0CF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B8116-4FF0-4A85-A87B-E882F8309EC0}" type="datetimeFigureOut">
              <a:rPr lang="en-NZ" smtClean="0"/>
              <a:t>29/11/2020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B369C0-CEF6-4975-BE12-6BFCE5BC0A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D50DD8-25F5-4030-BA35-8210E6E454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10BB6-49DB-43C2-AFB9-C8A8647A92E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75047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69D9D5-06EC-4D92-BF1F-3FC38AC0CC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5381B7-DB6C-432D-93C6-E8F08454F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28D1BA-0824-422D-AA3C-2830CD48CC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563A50-1EF1-40A6-BD7E-A2C8DDA4BB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97F75F2-0C55-4BA5-9C34-C2E73AB5123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78D0B47-332C-4751-BBC5-59C553CF0D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B8116-4FF0-4A85-A87B-E882F8309EC0}" type="datetimeFigureOut">
              <a:rPr lang="en-NZ" smtClean="0"/>
              <a:t>29/11/2020</a:t>
            </a:fld>
            <a:endParaRPr lang="en-N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8608B63-A6E2-420B-8530-40F179DBC5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B9411FC-4AFB-4F90-B208-DE2552A064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10BB6-49DB-43C2-AFB9-C8A8647A92E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43228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1240B4-0ADB-4805-B0EC-453F2A71DB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BCB777-E7CD-4B8A-8483-C0C6A86F27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B8116-4FF0-4A85-A87B-E882F8309EC0}" type="datetimeFigureOut">
              <a:rPr lang="en-NZ" smtClean="0"/>
              <a:t>29/11/2020</a:t>
            </a:fld>
            <a:endParaRPr lang="en-N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6B4DCE0-BF31-4655-B4C9-53801F65F5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93B5C7-1FAE-4C97-A3D6-9042C44C4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10BB6-49DB-43C2-AFB9-C8A8647A92E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02549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BF7F78C-E586-4167-9C98-208EEA530B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B8116-4FF0-4A85-A87B-E882F8309EC0}" type="datetimeFigureOut">
              <a:rPr lang="en-NZ" smtClean="0"/>
              <a:t>29/11/2020</a:t>
            </a:fld>
            <a:endParaRPr lang="en-N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4E44138-959D-4CD1-8FAF-DB565E2E9A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FC723B-8C5A-41DE-9009-E7C790EA24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10BB6-49DB-43C2-AFB9-C8A8647A92E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933843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CED094-D382-4229-9F1D-4904DF3D14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D2DEEE-0C20-477F-A0DB-727D3C7AD7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CF2324F-675A-44EA-B561-E6C8F63280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742C23-C2CC-449B-9E8B-9721300E8A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B8116-4FF0-4A85-A87B-E882F8309EC0}" type="datetimeFigureOut">
              <a:rPr lang="en-NZ" smtClean="0"/>
              <a:t>29/11/2020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E2382B-9231-4AE6-8068-401CF9BE65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FC6E77-0B3C-435D-BE95-F95EFCF99F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10BB6-49DB-43C2-AFB9-C8A8647A92E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440844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3026E7-AE63-4C87-AF6D-76B4FD255B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4C60A4A-B39F-455E-8D98-B8A667DCAB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782AE0-C6AF-4D42-9369-D3D34B5FFB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ECA251-52F4-4AEC-8943-46DBA2F97E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B8116-4FF0-4A85-A87B-E882F8309EC0}" type="datetimeFigureOut">
              <a:rPr lang="en-NZ" smtClean="0"/>
              <a:t>29/11/2020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D7EC21-AA8C-4587-8616-C992107110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9ED034-B4A2-402F-8E5C-C3032FBB0E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10BB6-49DB-43C2-AFB9-C8A8647A92E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74937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855AAF3-4476-42C6-BDC0-242FD88F6F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4568BB-4680-4BE7-AFE8-43FC4DDB2A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779CB7-B805-4077-AA87-6BF29911EC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CB8116-4FF0-4A85-A87B-E882F8309EC0}" type="datetimeFigureOut">
              <a:rPr lang="en-NZ" smtClean="0"/>
              <a:t>29/11/2020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E9EBFA-7068-417B-A6E3-2DC655C3A0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2E99C2-A516-4D37-AFF9-5507E947C1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610BB6-49DB-43C2-AFB9-C8A8647A92E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863331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BBFCDBF1-0ADB-874E-93D0-DC6DAF362B7C}"/>
              </a:ext>
            </a:extLst>
          </p:cNvPr>
          <p:cNvSpPr txBox="1"/>
          <p:nvPr/>
        </p:nvSpPr>
        <p:spPr>
          <a:xfrm>
            <a:off x="532013" y="5275730"/>
            <a:ext cx="8329354" cy="1116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A639617-61F2-8041-AB00-303DE71CE80B}"/>
              </a:ext>
            </a:extLst>
          </p:cNvPr>
          <p:cNvSpPr txBox="1"/>
          <p:nvPr/>
        </p:nvSpPr>
        <p:spPr>
          <a:xfrm>
            <a:off x="532013" y="3265233"/>
            <a:ext cx="8329354" cy="1800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A5457DA-B097-F74E-965C-EAD990FF5ADA}"/>
              </a:ext>
            </a:extLst>
          </p:cNvPr>
          <p:cNvSpPr txBox="1"/>
          <p:nvPr/>
        </p:nvSpPr>
        <p:spPr>
          <a:xfrm>
            <a:off x="532013" y="2158763"/>
            <a:ext cx="8329354" cy="93102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Speech Bubble: Rectangle with Corners Rounded 4">
            <a:extLst>
              <a:ext uri="{FF2B5EF4-FFF2-40B4-BE49-F238E27FC236}">
                <a16:creationId xmlns:a16="http://schemas.microsoft.com/office/drawing/2014/main" id="{213A1E0F-701B-40ED-8D44-FB1D383EE794}"/>
              </a:ext>
            </a:extLst>
          </p:cNvPr>
          <p:cNvSpPr/>
          <p:nvPr/>
        </p:nvSpPr>
        <p:spPr>
          <a:xfrm>
            <a:off x="9044247" y="761899"/>
            <a:ext cx="2494610" cy="2300615"/>
          </a:xfrm>
          <a:prstGeom prst="wedgeRoundRectCallout">
            <a:avLst>
              <a:gd name="adj1" fmla="val 45893"/>
              <a:gd name="adj2" fmla="val 69741"/>
              <a:gd name="adj3" fmla="val 16667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2800" dirty="0">
                <a:solidFill>
                  <a:schemeClr val="tx1"/>
                </a:solidFill>
              </a:rPr>
              <a:t>Are the measures well justified?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9665A26-A90D-254C-9FE7-D44950F70832}"/>
              </a:ext>
            </a:extLst>
          </p:cNvPr>
          <p:cNvSpPr txBox="1"/>
          <p:nvPr/>
        </p:nvSpPr>
        <p:spPr>
          <a:xfrm>
            <a:off x="532014" y="761899"/>
            <a:ext cx="8197629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>
                <a:solidFill>
                  <a:schemeClr val="accent1"/>
                </a:solidFill>
              </a:rPr>
              <a:t>Question: </a:t>
            </a:r>
            <a:r>
              <a:rPr lang="en-US" sz="2600" dirty="0"/>
              <a:t>Which team will win the XXXX Rugby World Cup?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0068615-32D0-0D42-9C97-E729BE328446}"/>
              </a:ext>
            </a:extLst>
          </p:cNvPr>
          <p:cNvSpPr txBox="1"/>
          <p:nvPr/>
        </p:nvSpPr>
        <p:spPr>
          <a:xfrm>
            <a:off x="532014" y="1547396"/>
            <a:ext cx="5724644" cy="45550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>
                <a:solidFill>
                  <a:schemeClr val="accent1"/>
                </a:solidFill>
              </a:rPr>
              <a:t>Method:</a:t>
            </a:r>
          </a:p>
          <a:p>
            <a:endParaRPr lang="en-US" sz="2400" dirty="0">
              <a:solidFill>
                <a:schemeClr val="accent1"/>
              </a:solidFill>
            </a:endParaRPr>
          </a:p>
          <a:p>
            <a:r>
              <a:rPr lang="en-US" sz="2400" dirty="0"/>
              <a:t>What measures did you use?	</a:t>
            </a:r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b="1" dirty="0"/>
              <a:t>Measure 1:</a:t>
            </a:r>
            <a:br>
              <a:rPr lang="en-US" sz="2400" dirty="0"/>
            </a:br>
            <a:r>
              <a:rPr lang="en-US" sz="2400" dirty="0"/>
              <a:t>Number of caps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b="1" dirty="0"/>
              <a:t>Measure 2:</a:t>
            </a:r>
            <a:br>
              <a:rPr lang="en-US" sz="2400" dirty="0"/>
            </a:br>
            <a:r>
              <a:rPr lang="en-US" sz="2400" dirty="0"/>
              <a:t>Top five points scorers			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0123575-49AE-0740-9D61-D3556BC4FEC1}"/>
              </a:ext>
            </a:extLst>
          </p:cNvPr>
          <p:cNvSpPr txBox="1"/>
          <p:nvPr/>
        </p:nvSpPr>
        <p:spPr>
          <a:xfrm>
            <a:off x="4605253" y="2232685"/>
            <a:ext cx="407323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Why did you use those measures?</a:t>
            </a:r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Usually teams that win have an average of 50 caps. Experience is important in close games.</a:t>
            </a:r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To win, teams need to score points. Who will do that?</a:t>
            </a:r>
          </a:p>
        </p:txBody>
      </p:sp>
    </p:spTree>
    <p:extLst>
      <p:ext uri="{BB962C8B-B14F-4D97-AF65-F5344CB8AC3E}">
        <p14:creationId xmlns:p14="http://schemas.microsoft.com/office/powerpoint/2010/main" val="21191721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C188C9E-2926-4B8D-AEDA-DE20CB9CE62E}"/>
              </a:ext>
            </a:extLst>
          </p:cNvPr>
          <p:cNvSpPr txBox="1"/>
          <p:nvPr/>
        </p:nvSpPr>
        <p:spPr>
          <a:xfrm>
            <a:off x="393895" y="5669280"/>
            <a:ext cx="11798105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600" dirty="0"/>
              <a:t>South Africa, New Zealand, England and Australia have median numbers of caps closest to 50.</a:t>
            </a:r>
          </a:p>
        </p:txBody>
      </p:sp>
      <p:sp>
        <p:nvSpPr>
          <p:cNvPr id="4" name="Speech Bubble: Rectangle with Corners Rounded 3">
            <a:extLst>
              <a:ext uri="{FF2B5EF4-FFF2-40B4-BE49-F238E27FC236}">
                <a16:creationId xmlns:a16="http://schemas.microsoft.com/office/drawing/2014/main" id="{4D8BB6A4-4FA4-448C-9ACF-D3A5AC84EB0B}"/>
              </a:ext>
            </a:extLst>
          </p:cNvPr>
          <p:cNvSpPr/>
          <p:nvPr/>
        </p:nvSpPr>
        <p:spPr>
          <a:xfrm>
            <a:off x="8512234" y="537029"/>
            <a:ext cx="3026624" cy="2721560"/>
          </a:xfrm>
          <a:prstGeom prst="wedgeRoundRectCallout">
            <a:avLst>
              <a:gd name="adj1" fmla="val 45893"/>
              <a:gd name="adj2" fmla="val 69741"/>
              <a:gd name="adj3" fmla="val 16667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2800" dirty="0">
                <a:solidFill>
                  <a:schemeClr val="tx1"/>
                </a:solidFill>
              </a:rPr>
              <a:t>Does the graph match the statement?</a:t>
            </a:r>
          </a:p>
          <a:p>
            <a:pPr algn="ctr"/>
            <a:r>
              <a:rPr lang="en-NZ" sz="2800" dirty="0">
                <a:solidFill>
                  <a:schemeClr val="tx1"/>
                </a:solidFill>
              </a:rPr>
              <a:t>Is median the best measure of centre?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C7CBC81-0CEB-4F9E-998F-D5B2712DF5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0172" y="370411"/>
            <a:ext cx="7873614" cy="5142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9229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6628852-EFA1-4323-B23F-8EE8F7DE9024}"/>
              </a:ext>
            </a:extLst>
          </p:cNvPr>
          <p:cNvSpPr txBox="1"/>
          <p:nvPr/>
        </p:nvSpPr>
        <p:spPr>
          <a:xfrm>
            <a:off x="356381" y="6090138"/>
            <a:ext cx="1147923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600" dirty="0"/>
              <a:t>We found the top five point scorers for each country.</a:t>
            </a:r>
          </a:p>
        </p:txBody>
      </p:sp>
      <p:sp>
        <p:nvSpPr>
          <p:cNvPr id="4" name="Speech Bubble: Rectangle with Corners Rounded 3">
            <a:extLst>
              <a:ext uri="{FF2B5EF4-FFF2-40B4-BE49-F238E27FC236}">
                <a16:creationId xmlns:a16="http://schemas.microsoft.com/office/drawing/2014/main" id="{810A1F9F-BCD5-479B-87FD-A91D95290BBF}"/>
              </a:ext>
            </a:extLst>
          </p:cNvPr>
          <p:cNvSpPr/>
          <p:nvPr/>
        </p:nvSpPr>
        <p:spPr>
          <a:xfrm>
            <a:off x="8650514" y="537029"/>
            <a:ext cx="2888343" cy="2525485"/>
          </a:xfrm>
          <a:prstGeom prst="wedgeRoundRectCallout">
            <a:avLst>
              <a:gd name="adj1" fmla="val 45893"/>
              <a:gd name="adj2" fmla="val 69741"/>
              <a:gd name="adj3" fmla="val 16667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2800" dirty="0">
                <a:solidFill>
                  <a:schemeClr val="tx1"/>
                </a:solidFill>
              </a:rPr>
              <a:t>Have the investigators used technology sensibly?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E98B9B2-55B5-4076-9BB8-A7FCAC5FACB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334" r="2291"/>
          <a:stretch/>
        </p:blipFill>
        <p:spPr>
          <a:xfrm>
            <a:off x="356381" y="346229"/>
            <a:ext cx="8086284" cy="5237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27041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D3B44CF-7764-491B-8485-C8CA7956C8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0559" y="506435"/>
            <a:ext cx="10217808" cy="308082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8CA2612-DBEB-402A-A14F-550DA44AA2A8}"/>
              </a:ext>
            </a:extLst>
          </p:cNvPr>
          <p:cNvSpPr txBox="1"/>
          <p:nvPr/>
        </p:nvSpPr>
        <p:spPr>
          <a:xfrm>
            <a:off x="860559" y="3854546"/>
            <a:ext cx="10217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/>
              <a:t>Table 1: Top five points scorers in each squad.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2BF07B81-54FF-4287-8ECD-BDF44D24EEF5}"/>
              </a:ext>
            </a:extLst>
          </p:cNvPr>
          <p:cNvSpPr/>
          <p:nvPr/>
        </p:nvSpPr>
        <p:spPr>
          <a:xfrm>
            <a:off x="2518117" y="3094892"/>
            <a:ext cx="1899138" cy="590843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8AFC908B-874E-495B-9F1C-30ED1CDC2844}"/>
              </a:ext>
            </a:extLst>
          </p:cNvPr>
          <p:cNvSpPr/>
          <p:nvPr/>
        </p:nvSpPr>
        <p:spPr>
          <a:xfrm>
            <a:off x="8389034" y="3094891"/>
            <a:ext cx="1899138" cy="590843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81E0628-BA0F-4A15-BB6E-2F3D16F1DC2E}"/>
              </a:ext>
            </a:extLst>
          </p:cNvPr>
          <p:cNvSpPr txBox="1"/>
          <p:nvPr/>
        </p:nvSpPr>
        <p:spPr>
          <a:xfrm>
            <a:off x="590843" y="5243678"/>
            <a:ext cx="7007995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600" dirty="0"/>
              <a:t>Wales and England have three very good point scorers and the highest totals. The All Blacks rely too much on one player.</a:t>
            </a:r>
          </a:p>
        </p:txBody>
      </p:sp>
      <p:sp>
        <p:nvSpPr>
          <p:cNvPr id="7" name="Speech Bubble: Rectangle with Corners Rounded 6">
            <a:extLst>
              <a:ext uri="{FF2B5EF4-FFF2-40B4-BE49-F238E27FC236}">
                <a16:creationId xmlns:a16="http://schemas.microsoft.com/office/drawing/2014/main" id="{120BC12E-9AC6-476B-9B7C-58760CF775E9}"/>
              </a:ext>
            </a:extLst>
          </p:cNvPr>
          <p:cNvSpPr/>
          <p:nvPr/>
        </p:nvSpPr>
        <p:spPr>
          <a:xfrm>
            <a:off x="7930342" y="4223878"/>
            <a:ext cx="2852432" cy="2220129"/>
          </a:xfrm>
          <a:prstGeom prst="wedgeRoundRectCallout">
            <a:avLst>
              <a:gd name="adj1" fmla="val 83603"/>
              <a:gd name="adj2" fmla="val -38541"/>
              <a:gd name="adj3" fmla="val 16667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2800" dirty="0">
                <a:solidFill>
                  <a:schemeClr val="tx1"/>
                </a:solidFill>
              </a:rPr>
              <a:t>Is ‘total points’ the best measure?</a:t>
            </a:r>
          </a:p>
          <a:p>
            <a:pPr algn="ctr"/>
            <a:r>
              <a:rPr lang="en-NZ" sz="2800" dirty="0">
                <a:solidFill>
                  <a:schemeClr val="tx1"/>
                </a:solidFill>
              </a:rPr>
              <a:t>Explain.</a:t>
            </a:r>
          </a:p>
        </p:txBody>
      </p:sp>
    </p:spTree>
    <p:extLst>
      <p:ext uri="{BB962C8B-B14F-4D97-AF65-F5344CB8AC3E}">
        <p14:creationId xmlns:p14="http://schemas.microsoft.com/office/powerpoint/2010/main" val="30673257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peech Bubble: Rectangle with Corners Rounded 2">
            <a:extLst>
              <a:ext uri="{FF2B5EF4-FFF2-40B4-BE49-F238E27FC236}">
                <a16:creationId xmlns:a16="http://schemas.microsoft.com/office/drawing/2014/main" id="{2FF3B750-D0D2-4379-A418-A72C03F2D255}"/>
              </a:ext>
            </a:extLst>
          </p:cNvPr>
          <p:cNvSpPr/>
          <p:nvPr/>
        </p:nvSpPr>
        <p:spPr>
          <a:xfrm>
            <a:off x="7851700" y="402236"/>
            <a:ext cx="3104474" cy="2141459"/>
          </a:xfrm>
          <a:prstGeom prst="wedgeRoundRectCallout">
            <a:avLst>
              <a:gd name="adj1" fmla="val 78968"/>
              <a:gd name="adj2" fmla="val -41665"/>
              <a:gd name="adj3" fmla="val 16667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2800" dirty="0">
                <a:solidFill>
                  <a:schemeClr val="tx1"/>
                </a:solidFill>
              </a:rPr>
              <a:t>Is the conclusion justified by the data presented?</a:t>
            </a:r>
          </a:p>
          <a:p>
            <a:pPr algn="ctr"/>
            <a:r>
              <a:rPr lang="en-NZ" sz="2800" dirty="0">
                <a:solidFill>
                  <a:schemeClr val="tx1"/>
                </a:solidFill>
              </a:rPr>
              <a:t>Do the reasons make sense?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5C96C94-1674-3A43-B821-6F7A720FF534}"/>
              </a:ext>
            </a:extLst>
          </p:cNvPr>
          <p:cNvSpPr txBox="1"/>
          <p:nvPr/>
        </p:nvSpPr>
        <p:spPr>
          <a:xfrm>
            <a:off x="532014" y="761898"/>
            <a:ext cx="10108277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solidFill>
                  <a:schemeClr val="accent1"/>
                </a:solidFill>
              </a:rPr>
              <a:t>Discussion and conclusion:</a:t>
            </a:r>
            <a:br>
              <a:rPr lang="en-US" sz="2600" dirty="0">
                <a:solidFill>
                  <a:schemeClr val="accent1"/>
                </a:solidFill>
              </a:rPr>
            </a:br>
            <a:endParaRPr lang="en-US" sz="2600" dirty="0">
              <a:solidFill>
                <a:schemeClr val="accent1"/>
              </a:solidFill>
            </a:endParaRPr>
          </a:p>
          <a:p>
            <a:r>
              <a:rPr lang="en-US" sz="2600" dirty="0"/>
              <a:t>Which team has the best chance of winning?</a:t>
            </a:r>
          </a:p>
          <a:p>
            <a:r>
              <a:rPr lang="en-US" sz="2600" dirty="0"/>
              <a:t>Justify why you think that is true?</a:t>
            </a:r>
          </a:p>
          <a:p>
            <a:r>
              <a:rPr lang="en-US" sz="2600" i="1" dirty="0">
                <a:solidFill>
                  <a:schemeClr val="bg2">
                    <a:lumMod val="50000"/>
                  </a:schemeClr>
                </a:solidFill>
              </a:rPr>
              <a:t>England will win the World Cup because they have a</a:t>
            </a:r>
            <a:br>
              <a:rPr lang="en-US" sz="2600" i="1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en-US" sz="2600" i="1" dirty="0">
                <a:solidFill>
                  <a:schemeClr val="bg2">
                    <a:lumMod val="50000"/>
                  </a:schemeClr>
                </a:solidFill>
              </a:rPr>
              <a:t>good average number of caps and three reliable point scorers. </a:t>
            </a:r>
          </a:p>
          <a:p>
            <a:endParaRPr lang="en-US" sz="2600" i="1" dirty="0">
              <a:solidFill>
                <a:schemeClr val="bg2">
                  <a:lumMod val="50000"/>
                </a:schemeClr>
              </a:solidFill>
            </a:endParaRPr>
          </a:p>
          <a:p>
            <a:endParaRPr lang="en-US" sz="2600" i="1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n-US" sz="2600" dirty="0"/>
              <a:t>Give reasons why your predicted team may not win.</a:t>
            </a:r>
          </a:p>
          <a:p>
            <a:r>
              <a:rPr lang="en-US" sz="2600" i="1" dirty="0">
                <a:solidFill>
                  <a:schemeClr val="bg2">
                    <a:lumMod val="50000"/>
                  </a:schemeClr>
                </a:solidFill>
              </a:rPr>
              <a:t>Players might get injured or sent off in a crucial game. One team could have a good game against England and knock them out.</a:t>
            </a:r>
          </a:p>
          <a:p>
            <a:endParaRPr lang="en-US" sz="2600" dirty="0"/>
          </a:p>
          <a:p>
            <a:endParaRPr lang="en-US" sz="2600" dirty="0"/>
          </a:p>
          <a:p>
            <a:endParaRPr lang="en-US" sz="2600" i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56255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DFBF456321AD84CA8D6E255B4B66178" ma:contentTypeVersion="10" ma:contentTypeDescription="Create a new document." ma:contentTypeScope="" ma:versionID="17511a964329228c506b21ede240621e">
  <xsd:schema xmlns:xsd="http://www.w3.org/2001/XMLSchema" xmlns:xs="http://www.w3.org/2001/XMLSchema" xmlns:p="http://schemas.microsoft.com/office/2006/metadata/properties" xmlns:ns2="a16ea9f8-faa7-4fe2-ae86-80b2961ee12e" xmlns:ns3="4dd812d2-84b1-4023-b8ac-133e620318a5" targetNamespace="http://schemas.microsoft.com/office/2006/metadata/properties" ma:root="true" ma:fieldsID="ee49c0817ae753ed4feacb5d5945d2d6" ns2:_="" ns3:_="">
    <xsd:import namespace="a16ea9f8-faa7-4fe2-ae86-80b2961ee12e"/>
    <xsd:import namespace="4dd812d2-84b1-4023-b8ac-133e620318a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6ea9f8-faa7-4fe2-ae86-80b2961ee12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d812d2-84b1-4023-b8ac-133e620318a5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EAC88EA-49FA-47AC-8532-E433A908CD84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5F09A986-81E4-4280-888F-9A9859B58BC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8A82D7C-A8E8-406C-BA6F-0FC71CFD0FA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16ea9f8-faa7-4fe2-ae86-80b2961ee12e"/>
    <ds:schemaRef ds:uri="4dd812d2-84b1-4023-b8ac-133e620318a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277</Words>
  <Application>Microsoft Office PowerPoint</Application>
  <PresentationFormat>Widescreen</PresentationFormat>
  <Paragraphs>40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Vince Wright</dc:creator>
  <cp:lastModifiedBy>Pip Arnold</cp:lastModifiedBy>
  <cp:revision>11</cp:revision>
  <dcterms:created xsi:type="dcterms:W3CDTF">2019-09-01T22:48:34Z</dcterms:created>
  <dcterms:modified xsi:type="dcterms:W3CDTF">2020-11-29T07:49:16Z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0x0101001DFBF456321AD84CA8D6E255B4B66178</vt:lpwstr>
  </property>
</Properties>
</file>