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76" autoAdjust="0"/>
    <p:restoredTop sz="94660"/>
  </p:normalViewPr>
  <p:slideViewPr>
    <p:cSldViewPr snapToGrid="0">
      <p:cViewPr varScale="1">
        <p:scale>
          <a:sx n="154" d="100"/>
          <a:sy n="154" d="100"/>
        </p:scale>
        <p:origin x="208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FBE2E-1664-4B37-B018-CA7C6AFF86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8A7EE9-3715-45D8-BE1E-7258070628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C990E5-C9C4-4029-A7D2-C345F6205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3733A-B081-482C-9967-65C3E14E2D1A}" type="datetimeFigureOut">
              <a:rPr lang="en-NZ" smtClean="0"/>
              <a:t>13/05/19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D4775-B8EF-4481-8FD7-616F75ABD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320C09-FD8F-4A65-8231-9258043B3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A8D7F-19E8-4470-BC79-DCAC681BF59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83126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646DA-9C11-425A-B86F-92F845B12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394CC5-D7AE-4DFB-AD8D-665B79E23A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218C49-5C92-4707-8E57-34F6C0F53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3733A-B081-482C-9967-65C3E14E2D1A}" type="datetimeFigureOut">
              <a:rPr lang="en-NZ" smtClean="0"/>
              <a:t>13/05/19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916F1-B83E-4AA3-A6EC-BDA21CC00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9E7C6E-89E9-4685-BDBF-4644BC939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A8D7F-19E8-4470-BC79-DCAC681BF59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31191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2E8549-5B33-4C81-BC16-2AE4022A55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DC29D0-3400-4C6C-8D98-D951B30CB1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06645F-890A-4D9D-B5AF-0D52E8902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3733A-B081-482C-9967-65C3E14E2D1A}" type="datetimeFigureOut">
              <a:rPr lang="en-NZ" smtClean="0"/>
              <a:t>13/05/19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68A695-2733-4F15-B9D0-3459E3B30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2DCE4E-99D3-4AB7-BD71-69A4EDDFB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A8D7F-19E8-4470-BC79-DCAC681BF59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33930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77C9B-071C-4A9B-A637-B3FB0077A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D0D41B-46B2-4FCC-AE58-BDA2B7625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52AE5A-7858-4D52-A1C2-78BC155FA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3733A-B081-482C-9967-65C3E14E2D1A}" type="datetimeFigureOut">
              <a:rPr lang="en-NZ" smtClean="0"/>
              <a:t>13/05/19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E84064-26FE-42C8-B69B-A10F49266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3F51DF-3E15-4E2E-B073-A798902D3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A8D7F-19E8-4470-BC79-DCAC681BF59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88938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744EA-6E41-480A-9F1F-2997F379C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D67ADD-676E-455A-9F15-38FB2B07F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C47127-9819-412E-AA99-AFD00BF51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3733A-B081-482C-9967-65C3E14E2D1A}" type="datetimeFigureOut">
              <a:rPr lang="en-NZ" smtClean="0"/>
              <a:t>13/05/19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0F3DD2-3EF2-4582-988A-5B8405D5E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F8327B-A441-4E6F-B248-D00C72C01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A8D7F-19E8-4470-BC79-DCAC681BF59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09753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A526F-3B47-41D4-91D2-EC7789C2F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DF8A44-2F2F-4CBF-A3C9-58862EE04D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11455C-5D16-40A5-A312-DCB51710B6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00F423-1B6B-4F6D-98B4-77BDB28C2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3733A-B081-482C-9967-65C3E14E2D1A}" type="datetimeFigureOut">
              <a:rPr lang="en-NZ" smtClean="0"/>
              <a:t>13/05/19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0655B0-CAE4-4AB1-B71C-CC0842F90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38A65E-34C9-4975-8005-06E6F50A4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A8D7F-19E8-4470-BC79-DCAC681BF59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12655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3A723-0DEB-4F2C-84A0-1B766972A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445432-1078-4A99-B7A1-06882ADDA9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7E85DC-BF19-46B0-A886-23C9D19E5B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B6E2AE-5FA0-41DE-9C75-D36A040508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F74867-A637-477E-9F0D-000A7F2E37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371693-98EB-4B54-9E8F-29CF62ED7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3733A-B081-482C-9967-65C3E14E2D1A}" type="datetimeFigureOut">
              <a:rPr lang="en-NZ" smtClean="0"/>
              <a:t>13/05/19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C9664B-2637-4026-BB05-63067C25A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222F6D-8DC3-462B-83D5-02F68FAF0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A8D7F-19E8-4470-BC79-DCAC681BF59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84082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DAD6E-1F7E-42A1-8097-B22DB9C79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83A2D7-75C7-4EE8-ADFE-617E7289F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3733A-B081-482C-9967-65C3E14E2D1A}" type="datetimeFigureOut">
              <a:rPr lang="en-NZ" smtClean="0"/>
              <a:t>13/05/19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7F699D-3754-4D1F-B9FC-EDE284F82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0FD8B2-3715-42B0-B249-72FDE8D5F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A8D7F-19E8-4470-BC79-DCAC681BF59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36192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ABA693-18B4-4C31-B258-893C49731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3733A-B081-482C-9967-65C3E14E2D1A}" type="datetimeFigureOut">
              <a:rPr lang="en-NZ" smtClean="0"/>
              <a:t>13/05/19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526A24-0C08-4FA7-A738-41A69A289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F99C2D-99E5-4C75-B1CC-A3288453E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A8D7F-19E8-4470-BC79-DCAC681BF59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77505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B3950-E9F3-41CB-A4C0-387A72613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F04673-6FE5-41E3-8573-F3B412D611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4781D4-B9A6-42EF-8C54-E02A254E76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EBAA6D-FBCF-4B23-8319-AFCE942EC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3733A-B081-482C-9967-65C3E14E2D1A}" type="datetimeFigureOut">
              <a:rPr lang="en-NZ" smtClean="0"/>
              <a:t>13/05/19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A60E11-D240-4317-9DF0-911C8C342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25D835-4070-495C-8CFF-2C1A4571F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A8D7F-19E8-4470-BC79-DCAC681BF59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3392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144E7-8ED2-4088-AFB2-E1C28C8C4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A1842E-46B9-4166-B2D4-DB822A641B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7DA15C-D6A3-429E-A20C-D682244EB8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F8028-B00A-4B7E-B91A-EA6C114D5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3733A-B081-482C-9967-65C3E14E2D1A}" type="datetimeFigureOut">
              <a:rPr lang="en-NZ" smtClean="0"/>
              <a:t>13/05/19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DA740A-BC97-4003-8AF3-60143BE74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13ABEB-EDEC-4238-BD5E-827C57FA3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A8D7F-19E8-4470-BC79-DCAC681BF59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51162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D1A824-7780-4EA7-AFAD-898D0D125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ED7355-2A2A-4ECD-9A07-A65BD8976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C5888E-511B-4E37-9089-2578301B2F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3733A-B081-482C-9967-65C3E14E2D1A}" type="datetimeFigureOut">
              <a:rPr lang="en-NZ" smtClean="0"/>
              <a:t>13/05/19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FBBFC-3183-45C8-8EA9-4723BE38F3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BD6A3F-DCB2-4676-88DC-89A0C942D7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A8D7F-19E8-4470-BC79-DCAC681BF59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83604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ar parked on the side of a road&#10;&#10;Description automatically generated">
            <a:extLst>
              <a:ext uri="{FF2B5EF4-FFF2-40B4-BE49-F238E27FC236}">
                <a16:creationId xmlns:a16="http://schemas.microsoft.com/office/drawing/2014/main" id="{3431AEF6-2B8E-4997-ADD8-F1F6073BF2D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48" b="7234"/>
          <a:stretch/>
        </p:blipFill>
        <p:spPr>
          <a:xfrm>
            <a:off x="692726" y="989985"/>
            <a:ext cx="9423862" cy="545237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2F41B1D-2CC1-4ADA-8FCA-4E02C410D9AC}"/>
              </a:ext>
            </a:extLst>
          </p:cNvPr>
          <p:cNvSpPr txBox="1"/>
          <p:nvPr/>
        </p:nvSpPr>
        <p:spPr>
          <a:xfrm>
            <a:off x="692726" y="415637"/>
            <a:ext cx="1149927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NZ" sz="2800" dirty="0"/>
              <a:t>This is Baldwin Street in Dunedin. Why is it famous?</a:t>
            </a:r>
          </a:p>
        </p:txBody>
      </p:sp>
    </p:spTree>
    <p:extLst>
      <p:ext uri="{BB962C8B-B14F-4D97-AF65-F5344CB8AC3E}">
        <p14:creationId xmlns:p14="http://schemas.microsoft.com/office/powerpoint/2010/main" val="2610862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 shot of a computer&#10;&#10;Description automatically generated">
            <a:extLst>
              <a:ext uri="{FF2B5EF4-FFF2-40B4-BE49-F238E27FC236}">
                <a16:creationId xmlns:a16="http://schemas.microsoft.com/office/drawing/2014/main" id="{1AA8B0F8-046E-490F-8171-F1781E69942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52" t="7702" r="13689" b="3558"/>
          <a:stretch/>
        </p:blipFill>
        <p:spPr>
          <a:xfrm>
            <a:off x="600221" y="604910"/>
            <a:ext cx="3356637" cy="601202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E1E7839-8F67-4032-A17A-2815211B12F8}"/>
              </a:ext>
            </a:extLst>
          </p:cNvPr>
          <p:cNvSpPr txBox="1"/>
          <p:nvPr/>
        </p:nvSpPr>
        <p:spPr>
          <a:xfrm>
            <a:off x="5008098" y="604911"/>
            <a:ext cx="67384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/>
              <a:t>What is meant by a gradient of 1 in 3.41?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61566EF-2FA9-478B-A7A0-9D1122621DB9}"/>
              </a:ext>
            </a:extLst>
          </p:cNvPr>
          <p:cNvGrpSpPr/>
          <p:nvPr/>
        </p:nvGrpSpPr>
        <p:grpSpPr>
          <a:xfrm>
            <a:off x="5331655" y="2039816"/>
            <a:ext cx="6260124" cy="2625743"/>
            <a:chOff x="5331655" y="2039816"/>
            <a:chExt cx="6260124" cy="2625743"/>
          </a:xfrm>
        </p:grpSpPr>
        <p:sp>
          <p:nvSpPr>
            <p:cNvPr id="5" name="Right Triangle 4">
              <a:extLst>
                <a:ext uri="{FF2B5EF4-FFF2-40B4-BE49-F238E27FC236}">
                  <a16:creationId xmlns:a16="http://schemas.microsoft.com/office/drawing/2014/main" id="{F838FFC2-66F6-48F8-B0F5-458D58FB8013}"/>
                </a:ext>
              </a:extLst>
            </p:cNvPr>
            <p:cNvSpPr/>
            <p:nvPr/>
          </p:nvSpPr>
          <p:spPr>
            <a:xfrm flipH="1">
              <a:off x="5331655" y="2039816"/>
              <a:ext cx="5008099" cy="2053883"/>
            </a:xfrm>
            <a:prstGeom prst="rtTriangle">
              <a:avLst/>
            </a:prstGeom>
            <a:solidFill>
              <a:schemeClr val="bg1">
                <a:lumMod val="7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F5041D9C-0080-442A-A4C0-2F12E7553A7E}"/>
                </a:ext>
              </a:extLst>
            </p:cNvPr>
            <p:cNvSpPr txBox="1"/>
            <p:nvPr/>
          </p:nvSpPr>
          <p:spPr>
            <a:xfrm>
              <a:off x="10339754" y="2835924"/>
              <a:ext cx="12520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2400" dirty="0"/>
                <a:t>1 metre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909A3CD7-D4E6-4994-AD7E-A7459F196DC8}"/>
                </a:ext>
              </a:extLst>
            </p:cNvPr>
            <p:cNvSpPr txBox="1"/>
            <p:nvPr/>
          </p:nvSpPr>
          <p:spPr>
            <a:xfrm>
              <a:off x="7321009" y="4203894"/>
              <a:ext cx="18651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2400" dirty="0"/>
                <a:t>3.41 metres</a:t>
              </a: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2E09FC67-C5B9-48E3-BE5C-8715603CA9AC}"/>
              </a:ext>
            </a:extLst>
          </p:cNvPr>
          <p:cNvSpPr txBox="1"/>
          <p:nvPr/>
        </p:nvSpPr>
        <p:spPr>
          <a:xfrm>
            <a:off x="10578905" y="3297589"/>
            <a:ext cx="773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800" dirty="0">
                <a:solidFill>
                  <a:srgbClr val="FF0000"/>
                </a:solidFill>
              </a:rPr>
              <a:t>rise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18D9D2A-4150-4A8D-B4FC-7EC72DAE04DF}"/>
              </a:ext>
            </a:extLst>
          </p:cNvPr>
          <p:cNvSpPr txBox="1"/>
          <p:nvPr/>
        </p:nvSpPr>
        <p:spPr>
          <a:xfrm>
            <a:off x="7786466" y="4514144"/>
            <a:ext cx="773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800" dirty="0">
                <a:solidFill>
                  <a:srgbClr val="FF0000"/>
                </a:solidFill>
              </a:rPr>
              <a:t>run</a:t>
            </a:r>
          </a:p>
        </p:txBody>
      </p:sp>
    </p:spTree>
    <p:extLst>
      <p:ext uri="{BB962C8B-B14F-4D97-AF65-F5344CB8AC3E}">
        <p14:creationId xmlns:p14="http://schemas.microsoft.com/office/powerpoint/2010/main" val="1035481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erson walking down a street&#10;&#10;Description automatically generated">
            <a:extLst>
              <a:ext uri="{FF2B5EF4-FFF2-40B4-BE49-F238E27FC236}">
                <a16:creationId xmlns:a16="http://schemas.microsoft.com/office/drawing/2014/main" id="{60BE25EC-D387-42E9-B542-99AFFD9D685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33" b="7004"/>
          <a:stretch/>
        </p:blipFill>
        <p:spPr>
          <a:xfrm>
            <a:off x="931027" y="1064029"/>
            <a:ext cx="8567650" cy="509116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FD9719B-28A6-482F-B00F-30C758614634}"/>
              </a:ext>
            </a:extLst>
          </p:cNvPr>
          <p:cNvSpPr txBox="1"/>
          <p:nvPr/>
        </p:nvSpPr>
        <p:spPr>
          <a:xfrm>
            <a:off x="798022" y="417698"/>
            <a:ext cx="7469945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NZ" sz="3600" dirty="0"/>
              <a:t>Estimate the angle of inclination</a:t>
            </a:r>
          </a:p>
        </p:txBody>
      </p:sp>
    </p:spTree>
    <p:extLst>
      <p:ext uri="{BB962C8B-B14F-4D97-AF65-F5344CB8AC3E}">
        <p14:creationId xmlns:p14="http://schemas.microsoft.com/office/powerpoint/2010/main" val="1788891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2B0443D0-9E89-46E8-9371-8BA2C2D49A2C}"/>
              </a:ext>
            </a:extLst>
          </p:cNvPr>
          <p:cNvSpPr txBox="1"/>
          <p:nvPr/>
        </p:nvSpPr>
        <p:spPr>
          <a:xfrm>
            <a:off x="752622" y="550265"/>
            <a:ext cx="120794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/>
              <a:t>Use trigonometry to find the rise over the upper section of Baldwin Street.</a:t>
            </a:r>
          </a:p>
          <a:p>
            <a:r>
              <a:rPr lang="en-NZ" sz="2800" dirty="0"/>
              <a:t>Once that is done, find the run (horizontal distance) of the upper section.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17D8FEE-8BD2-423F-8672-E13B023D67F8}"/>
              </a:ext>
            </a:extLst>
          </p:cNvPr>
          <p:cNvGrpSpPr/>
          <p:nvPr/>
        </p:nvGrpSpPr>
        <p:grpSpPr>
          <a:xfrm>
            <a:off x="1603717" y="2062835"/>
            <a:ext cx="9523828" cy="3460652"/>
            <a:chOff x="1603717" y="2062835"/>
            <a:chExt cx="9523828" cy="3460652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942BF269-25FC-4F86-A5E2-C9DDE0BC67A8}"/>
                </a:ext>
              </a:extLst>
            </p:cNvPr>
            <p:cNvGrpSpPr/>
            <p:nvPr/>
          </p:nvGrpSpPr>
          <p:grpSpPr>
            <a:xfrm>
              <a:off x="1603717" y="2062835"/>
              <a:ext cx="7990449" cy="3460652"/>
              <a:chOff x="1603717" y="2062835"/>
              <a:chExt cx="7990449" cy="3460652"/>
            </a:xfrm>
          </p:grpSpPr>
          <p:grpSp>
            <p:nvGrpSpPr>
              <p:cNvPr id="2" name="Group 1">
                <a:extLst>
                  <a:ext uri="{FF2B5EF4-FFF2-40B4-BE49-F238E27FC236}">
                    <a16:creationId xmlns:a16="http://schemas.microsoft.com/office/drawing/2014/main" id="{FE8F4B90-DA8C-4774-9C86-D15B87D199B4}"/>
                  </a:ext>
                </a:extLst>
              </p:cNvPr>
              <p:cNvGrpSpPr/>
              <p:nvPr/>
            </p:nvGrpSpPr>
            <p:grpSpPr>
              <a:xfrm>
                <a:off x="1603717" y="2062835"/>
                <a:ext cx="7990449" cy="3455223"/>
                <a:chOff x="5331655" y="2454887"/>
                <a:chExt cx="5008099" cy="2053883"/>
              </a:xfrm>
            </p:grpSpPr>
            <p:sp>
              <p:nvSpPr>
                <p:cNvPr id="3" name="Right Triangle 2">
                  <a:extLst>
                    <a:ext uri="{FF2B5EF4-FFF2-40B4-BE49-F238E27FC236}">
                      <a16:creationId xmlns:a16="http://schemas.microsoft.com/office/drawing/2014/main" id="{EB6EDD6D-7F1D-4028-A5D5-C03DD31EFFAA}"/>
                    </a:ext>
                  </a:extLst>
                </p:cNvPr>
                <p:cNvSpPr/>
                <p:nvPr/>
              </p:nvSpPr>
              <p:spPr>
                <a:xfrm flipH="1">
                  <a:off x="5331655" y="2454887"/>
                  <a:ext cx="5008099" cy="2053883"/>
                </a:xfrm>
                <a:prstGeom prst="rtTriangle">
                  <a:avLst/>
                </a:prstGeom>
                <a:solidFill>
                  <a:schemeClr val="bg1">
                    <a:lumMod val="75000"/>
                  </a:schemeClr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66F11CF4-C8B9-4E1F-9DA3-903441B79858}"/>
                    </a:ext>
                  </a:extLst>
                </p:cNvPr>
                <p:cNvSpPr txBox="1"/>
                <p:nvPr/>
              </p:nvSpPr>
              <p:spPr>
                <a:xfrm>
                  <a:off x="6800801" y="3034405"/>
                  <a:ext cx="1865194" cy="34760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3200" dirty="0"/>
                    <a:t>161.2 m</a:t>
                  </a:r>
                </a:p>
              </p:txBody>
            </p:sp>
          </p:grpSp>
          <p:sp>
            <p:nvSpPr>
              <p:cNvPr id="6" name="Freeform: Shape 5">
                <a:extLst>
                  <a:ext uri="{FF2B5EF4-FFF2-40B4-BE49-F238E27FC236}">
                    <a16:creationId xmlns:a16="http://schemas.microsoft.com/office/drawing/2014/main" id="{AD5AAB25-9D46-47E9-8218-100C9041E9C3}"/>
                  </a:ext>
                </a:extLst>
              </p:cNvPr>
              <p:cNvSpPr/>
              <p:nvPr/>
            </p:nvSpPr>
            <p:spPr>
              <a:xfrm>
                <a:off x="2447778" y="5129592"/>
                <a:ext cx="150056" cy="393895"/>
              </a:xfrm>
              <a:custGeom>
                <a:avLst/>
                <a:gdLst>
                  <a:gd name="connsiteX0" fmla="*/ 0 w 201264"/>
                  <a:gd name="connsiteY0" fmla="*/ 0 h 393895"/>
                  <a:gd name="connsiteX1" fmla="*/ 196948 w 201264"/>
                  <a:gd name="connsiteY1" fmla="*/ 168812 h 393895"/>
                  <a:gd name="connsiteX2" fmla="*/ 140677 w 201264"/>
                  <a:gd name="connsiteY2" fmla="*/ 393895 h 393895"/>
                  <a:gd name="connsiteX3" fmla="*/ 140677 w 201264"/>
                  <a:gd name="connsiteY3" fmla="*/ 393895 h 393895"/>
                  <a:gd name="connsiteX4" fmla="*/ 98474 w 201264"/>
                  <a:gd name="connsiteY4" fmla="*/ 393895 h 3938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1264" h="393895">
                    <a:moveTo>
                      <a:pt x="0" y="0"/>
                    </a:moveTo>
                    <a:cubicBezTo>
                      <a:pt x="86751" y="51581"/>
                      <a:pt x="173502" y="103163"/>
                      <a:pt x="196948" y="168812"/>
                    </a:cubicBezTo>
                    <a:cubicBezTo>
                      <a:pt x="220394" y="234461"/>
                      <a:pt x="140677" y="393895"/>
                      <a:pt x="140677" y="393895"/>
                    </a:cubicBezTo>
                    <a:lnTo>
                      <a:pt x="140677" y="393895"/>
                    </a:lnTo>
                    <a:lnTo>
                      <a:pt x="98474" y="393895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7" name="TextBox 6">
                    <a:extLst>
                      <a:ext uri="{FF2B5EF4-FFF2-40B4-BE49-F238E27FC236}">
                        <a16:creationId xmlns:a16="http://schemas.microsoft.com/office/drawing/2014/main" id="{C34A14C2-774E-43BF-B00C-590B175F13B5}"/>
                      </a:ext>
                    </a:extLst>
                  </p:cNvPr>
                  <p:cNvSpPr txBox="1"/>
                  <p:nvPr/>
                </p:nvSpPr>
                <p:spPr>
                  <a:xfrm>
                    <a:off x="2716090" y="4935997"/>
                    <a:ext cx="2061652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NZ" sz="3200" dirty="0"/>
                      <a:t>1</a:t>
                    </a:r>
                    <a14:m>
                      <m:oMath xmlns:m="http://schemas.openxmlformats.org/officeDocument/2006/math">
                        <m:r>
                          <a:rPr lang="en-NZ" sz="3200" b="0" i="0" smtClean="0">
                            <a:ea typeface="Cambria Math" panose="02040503050406030204" pitchFamily="18" charset="0"/>
                          </a:rPr>
                          <m:t>7.033</m:t>
                        </m:r>
                        <m:r>
                          <a:rPr lang="en-NZ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oMath>
                    </a14:m>
                    <a:endParaRPr lang="en-NZ" sz="3200" dirty="0"/>
                  </a:p>
                </p:txBody>
              </p:sp>
            </mc:Choice>
            <mc:Fallback>
              <p:sp>
                <p:nvSpPr>
                  <p:cNvPr id="7" name="TextBox 6">
                    <a:extLst>
                      <a:ext uri="{FF2B5EF4-FFF2-40B4-BE49-F238E27FC236}">
                        <a16:creationId xmlns:a16="http://schemas.microsoft.com/office/drawing/2014/main" id="{C34A14C2-774E-43BF-B00C-590B175F13B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716090" y="4935997"/>
                    <a:ext cx="2061652" cy="584775"/>
                  </a:xfrm>
                  <a:prstGeom prst="rect">
                    <a:avLst/>
                  </a:prstGeom>
                  <a:blipFill>
                    <a:blip r:embed="rId2"/>
                    <a:stretch>
                      <a:fillRect l="-7362" t="-12766" b="-2978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12CE21B6-6080-4557-A565-D215F6C64749}"/>
                  </a:ext>
                </a:extLst>
              </p:cNvPr>
              <p:cNvSpPr/>
              <p:nvPr/>
            </p:nvSpPr>
            <p:spPr>
              <a:xfrm>
                <a:off x="9228406" y="4431323"/>
                <a:ext cx="365760" cy="388466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9C15B4D-C648-47C6-9656-0528437E0EAB}"/>
                </a:ext>
              </a:extLst>
            </p:cNvPr>
            <p:cNvSpPr txBox="1"/>
            <p:nvPr/>
          </p:nvSpPr>
          <p:spPr>
            <a:xfrm>
              <a:off x="9762978" y="3584697"/>
              <a:ext cx="136456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3200" dirty="0"/>
                <a:t>rise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04481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F8E6A5F-C895-492D-81D8-1504D84A5D04}"/>
                  </a:ext>
                </a:extLst>
              </p:cNvPr>
              <p:cNvSpPr txBox="1"/>
              <p:nvPr/>
            </p:nvSpPr>
            <p:spPr>
              <a:xfrm>
                <a:off x="2222693" y="492369"/>
                <a:ext cx="7469945" cy="10411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sz="3600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NZ" sz="3600" b="0" i="1" smtClean="0">
                          <a:latin typeface="Cambria Math" panose="02040503050406030204" pitchFamily="18" charset="0"/>
                        </a:rPr>
                        <m:t>17.033°= </m:t>
                      </m:r>
                      <m:f>
                        <m:fPr>
                          <m:ctrlPr>
                            <a:rPr lang="en-NZ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NZ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num>
                        <m:den>
                          <m:r>
                            <a:rPr lang="en-NZ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161.2</m:t>
                          </m:r>
                        </m:den>
                      </m:f>
                    </m:oMath>
                  </m:oMathPara>
                </a14:m>
                <a:endParaRPr lang="en-NZ" sz="36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F8E6A5F-C895-492D-81D8-1504D84A5D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2693" y="492369"/>
                <a:ext cx="7469945" cy="104111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52D6A12-E5DB-466B-AC9B-B50D0E380E25}"/>
                  </a:ext>
                </a:extLst>
              </p:cNvPr>
              <p:cNvSpPr txBox="1"/>
              <p:nvPr/>
            </p:nvSpPr>
            <p:spPr>
              <a:xfrm>
                <a:off x="2361027" y="2011011"/>
                <a:ext cx="746994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3600" b="0" dirty="0"/>
                  <a:t>161.2 </a:t>
                </a:r>
                <a14:m>
                  <m:oMath xmlns:m="http://schemas.openxmlformats.org/officeDocument/2006/math">
                    <m:r>
                      <a:rPr lang="en-N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NZ" sz="3600" b="0" i="1" smtClean="0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NZ" sz="3600" b="0" i="1" smtClean="0">
                        <a:latin typeface="Cambria Math" panose="02040503050406030204" pitchFamily="18" charset="0"/>
                      </a:rPr>
                      <m:t>17.033°=</m:t>
                    </m:r>
                    <m:r>
                      <a:rPr lang="en-N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</m:oMath>
                </a14:m>
                <a:endParaRPr lang="en-NZ" sz="36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52D6A12-E5DB-466B-AC9B-B50D0E380E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1027" y="2011011"/>
                <a:ext cx="7469945" cy="646331"/>
              </a:xfrm>
              <a:prstGeom prst="rect">
                <a:avLst/>
              </a:prstGeom>
              <a:blipFill>
                <a:blip r:embed="rId3"/>
                <a:stretch>
                  <a:fillRect l="-2447" t="-15094" b="-34906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1B55A83-DCA3-4D64-9923-547F00C91494}"/>
                  </a:ext>
                </a:extLst>
              </p:cNvPr>
              <p:cNvSpPr txBox="1"/>
              <p:nvPr/>
            </p:nvSpPr>
            <p:spPr>
              <a:xfrm>
                <a:off x="3373900" y="3429000"/>
                <a:ext cx="746994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3600" b="0" dirty="0"/>
                  <a:t>161.2 </a:t>
                </a:r>
                <a14:m>
                  <m:oMath xmlns:m="http://schemas.openxmlformats.org/officeDocument/2006/math">
                    <m:r>
                      <a:rPr lang="en-N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×0.293=</m:t>
                    </m:r>
                    <m:r>
                      <a:rPr lang="en-N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</m:oMath>
                </a14:m>
                <a:endParaRPr lang="en-NZ" sz="36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1B55A83-DCA3-4D64-9923-547F00C914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3900" y="3429000"/>
                <a:ext cx="7469945" cy="646331"/>
              </a:xfrm>
              <a:prstGeom prst="rect">
                <a:avLst/>
              </a:prstGeom>
              <a:blipFill>
                <a:blip r:embed="rId4"/>
                <a:stretch>
                  <a:fillRect l="-2447" t="-15094" b="-33962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Speech Bubble: Rectangle with Corners Rounded 4">
                <a:extLst>
                  <a:ext uri="{FF2B5EF4-FFF2-40B4-BE49-F238E27FC236}">
                    <a16:creationId xmlns:a16="http://schemas.microsoft.com/office/drawing/2014/main" id="{19E04363-2178-4B88-A07D-4C3707BD6F38}"/>
                  </a:ext>
                </a:extLst>
              </p:cNvPr>
              <p:cNvSpPr/>
              <p:nvPr/>
            </p:nvSpPr>
            <p:spPr>
              <a:xfrm>
                <a:off x="8482819" y="1587416"/>
                <a:ext cx="3376246" cy="1493520"/>
              </a:xfrm>
              <a:prstGeom prst="wedgeRoundRectCallout">
                <a:avLst>
                  <a:gd name="adj1" fmla="val -127802"/>
                  <a:gd name="adj2" fmla="val 75686"/>
                  <a:gd name="adj3" fmla="val 16667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NZ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17.033°=0.293</m:t>
                      </m:r>
                    </m:oMath>
                  </m:oMathPara>
                </a14:m>
                <a:endParaRPr lang="en-NZ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Speech Bubble: Rectangle with Corners Rounded 4">
                <a:extLst>
                  <a:ext uri="{FF2B5EF4-FFF2-40B4-BE49-F238E27FC236}">
                    <a16:creationId xmlns:a16="http://schemas.microsoft.com/office/drawing/2014/main" id="{19E04363-2178-4B88-A07D-4C3707BD6F3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2819" y="1587416"/>
                <a:ext cx="3376246" cy="1493520"/>
              </a:xfrm>
              <a:prstGeom prst="wedgeRoundRectCallout">
                <a:avLst>
                  <a:gd name="adj1" fmla="val -127802"/>
                  <a:gd name="adj2" fmla="val 75686"/>
                  <a:gd name="adj3" fmla="val 16667"/>
                </a:avLst>
              </a:prstGeom>
              <a:blipFill>
                <a:blip r:embed="rId5"/>
                <a:stretch>
                  <a:fillRect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5C433B9-9996-4FA3-AE09-8F7F4D5D1889}"/>
                  </a:ext>
                </a:extLst>
              </p:cNvPr>
              <p:cNvSpPr txBox="1"/>
              <p:nvPr/>
            </p:nvSpPr>
            <p:spPr>
              <a:xfrm>
                <a:off x="4269544" y="4947418"/>
                <a:ext cx="746994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3600" b="0" dirty="0"/>
                  <a:t>4</a:t>
                </a:r>
                <a14:m>
                  <m:oMath xmlns:m="http://schemas.openxmlformats.org/officeDocument/2006/math">
                    <m:r>
                      <a:rPr lang="en-NZ" sz="3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7.525</m:t>
                    </m:r>
                    <m:r>
                      <m:rPr>
                        <m:sty m:val="p"/>
                      </m:rPr>
                      <a:rPr lang="en-NZ" sz="3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m</m:t>
                    </m:r>
                    <m:r>
                      <a:rPr lang="en-N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N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</m:oMath>
                </a14:m>
                <a:endParaRPr lang="en-NZ" sz="36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5C433B9-9996-4FA3-AE09-8F7F4D5D18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9544" y="4947418"/>
                <a:ext cx="7469945" cy="646331"/>
              </a:xfrm>
              <a:prstGeom prst="rect">
                <a:avLst/>
              </a:prstGeom>
              <a:blipFill>
                <a:blip r:embed="rId6"/>
                <a:stretch>
                  <a:fillRect l="-2447" t="-15094" b="-34906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4927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35CAA48-EF6C-4E0B-A2C0-354E9F7183BA}"/>
                  </a:ext>
                </a:extLst>
              </p:cNvPr>
              <p:cNvSpPr txBox="1"/>
              <p:nvPr/>
            </p:nvSpPr>
            <p:spPr>
              <a:xfrm>
                <a:off x="1266092" y="858129"/>
                <a:ext cx="870790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NZ" sz="3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NZ" sz="3600" b="0" i="1" smtClean="0">
                              <a:latin typeface="Cambria Math" panose="02040503050406030204" pitchFamily="18" charset="0"/>
                            </a:rPr>
                            <m:t>161.2</m:t>
                          </m:r>
                        </m:e>
                        <m:sup>
                          <m:r>
                            <a:rPr lang="en-NZ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NZ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NZ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NZ" sz="3600" b="0" i="1" smtClean="0">
                              <a:latin typeface="Cambria Math" panose="02040503050406030204" pitchFamily="18" charset="0"/>
                            </a:rPr>
                            <m:t>47.525</m:t>
                          </m:r>
                        </m:e>
                        <m:sup>
                          <m:r>
                            <a:rPr lang="en-NZ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NZ" sz="36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NZ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NZ" sz="36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p>
                          <m:r>
                            <a:rPr lang="en-NZ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NZ" sz="36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35CAA48-EF6C-4E0B-A2C0-354E9F7183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6092" y="858129"/>
                <a:ext cx="8707902" cy="6463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B9BED50-7D68-40AD-8767-1EDACF614C55}"/>
                  </a:ext>
                </a:extLst>
              </p:cNvPr>
              <p:cNvSpPr txBox="1"/>
              <p:nvPr/>
            </p:nvSpPr>
            <p:spPr>
              <a:xfrm>
                <a:off x="1266092" y="2150012"/>
                <a:ext cx="870790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NZ" sz="3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NZ" sz="3600" b="0" i="1" smtClean="0">
                              <a:latin typeface="Cambria Math" panose="02040503050406030204" pitchFamily="18" charset="0"/>
                            </a:rPr>
                            <m:t>161.2</m:t>
                          </m:r>
                        </m:e>
                        <m:sup>
                          <m:r>
                            <a:rPr lang="en-NZ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NZ" sz="36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NZ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NZ" sz="3600" b="0" i="1" smtClean="0">
                              <a:latin typeface="Cambria Math" panose="02040503050406030204" pitchFamily="18" charset="0"/>
                            </a:rPr>
                            <m:t>47.525</m:t>
                          </m:r>
                        </m:e>
                        <m:sup>
                          <m:r>
                            <a:rPr lang="en-NZ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NZ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NZ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NZ" sz="36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p>
                          <m:r>
                            <a:rPr lang="en-NZ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NZ" sz="36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B9BED50-7D68-40AD-8767-1EDACF614C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6092" y="2150012"/>
                <a:ext cx="8707902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C55F4CC-857D-4EED-BF28-4DC6892828E1}"/>
                  </a:ext>
                </a:extLst>
              </p:cNvPr>
              <p:cNvSpPr txBox="1"/>
              <p:nvPr/>
            </p:nvSpPr>
            <p:spPr>
              <a:xfrm>
                <a:off x="1266092" y="3738492"/>
                <a:ext cx="8707902" cy="7887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NZ" sz="3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NZ" sz="3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NZ" sz="3600" i="1">
                                  <a:latin typeface="Cambria Math" panose="02040503050406030204" pitchFamily="18" charset="0"/>
                                </a:rPr>
                                <m:t>161.2</m:t>
                              </m:r>
                            </m:e>
                            <m:sup>
                              <m:r>
                                <a:rPr lang="en-NZ" sz="3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NZ" sz="36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NZ" sz="3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NZ" sz="3600" i="1">
                                  <a:latin typeface="Cambria Math" panose="02040503050406030204" pitchFamily="18" charset="0"/>
                                </a:rPr>
                                <m:t>47.525</m:t>
                              </m:r>
                            </m:e>
                            <m:sup>
                              <m:r>
                                <a:rPr lang="en-NZ" sz="3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NZ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NZ" sz="3600" b="0" i="1" smtClean="0">
                          <a:latin typeface="Cambria Math" panose="02040503050406030204" pitchFamily="18" charset="0"/>
                        </a:rPr>
                        <m:t>𝑙</m:t>
                      </m:r>
                    </m:oMath>
                  </m:oMathPara>
                </a14:m>
                <a:endParaRPr lang="en-NZ" sz="36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C55F4CC-857D-4EED-BF28-4DC6892828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6092" y="3738492"/>
                <a:ext cx="8707902" cy="78874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114934C-42D7-4B2F-B0E9-81D1088530FC}"/>
                  </a:ext>
                </a:extLst>
              </p:cNvPr>
              <p:cNvSpPr txBox="1"/>
              <p:nvPr/>
            </p:nvSpPr>
            <p:spPr>
              <a:xfrm>
                <a:off x="2152357" y="5469383"/>
                <a:ext cx="870790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3600" b="0" dirty="0"/>
                  <a:t>154.035m</a:t>
                </a:r>
                <a14:m>
                  <m:oMath xmlns:m="http://schemas.openxmlformats.org/officeDocument/2006/math">
                    <m:r>
                      <a:rPr lang="en-NZ" sz="3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NZ" sz="3600" b="0" i="1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endParaRPr lang="en-NZ" sz="36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114934C-42D7-4B2F-B0E9-81D1088530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2357" y="5469383"/>
                <a:ext cx="8707902" cy="646331"/>
              </a:xfrm>
              <a:prstGeom prst="rect">
                <a:avLst/>
              </a:prstGeom>
              <a:blipFill>
                <a:blip r:embed="rId5"/>
                <a:stretch>
                  <a:fillRect t="-14151" b="-34906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2482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FE8F4B90-DA8C-4774-9C86-D15B87D199B4}"/>
              </a:ext>
            </a:extLst>
          </p:cNvPr>
          <p:cNvGrpSpPr/>
          <p:nvPr/>
        </p:nvGrpSpPr>
        <p:grpSpPr>
          <a:xfrm>
            <a:off x="1603717" y="2262341"/>
            <a:ext cx="9805182" cy="3455223"/>
            <a:chOff x="5331655" y="2039816"/>
            <a:chExt cx="6145502" cy="2053883"/>
          </a:xfrm>
        </p:grpSpPr>
        <p:sp>
          <p:nvSpPr>
            <p:cNvPr id="3" name="Right Triangle 2">
              <a:extLst>
                <a:ext uri="{FF2B5EF4-FFF2-40B4-BE49-F238E27FC236}">
                  <a16:creationId xmlns:a16="http://schemas.microsoft.com/office/drawing/2014/main" id="{EB6EDD6D-7F1D-4028-A5D5-C03DD31EFFAA}"/>
                </a:ext>
              </a:extLst>
            </p:cNvPr>
            <p:cNvSpPr/>
            <p:nvPr/>
          </p:nvSpPr>
          <p:spPr>
            <a:xfrm flipH="1">
              <a:off x="5331655" y="2039816"/>
              <a:ext cx="5008099" cy="2053883"/>
            </a:xfrm>
            <a:prstGeom prst="rtTriangle">
              <a:avLst/>
            </a:prstGeom>
            <a:solidFill>
              <a:schemeClr val="bg1">
                <a:lumMod val="7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23C4CDAE-CA08-4752-9188-1EC646F8D789}"/>
                </a:ext>
              </a:extLst>
            </p:cNvPr>
            <p:cNvSpPr txBox="1"/>
            <p:nvPr/>
          </p:nvSpPr>
          <p:spPr>
            <a:xfrm>
              <a:off x="10225132" y="3066757"/>
              <a:ext cx="1252025" cy="3476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3200" dirty="0"/>
                <a:t>23.104m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66F11CF4-C8B9-4E1F-9DA3-903441B79858}"/>
                </a:ext>
              </a:extLst>
            </p:cNvPr>
            <p:cNvSpPr txBox="1"/>
            <p:nvPr/>
          </p:nvSpPr>
          <p:spPr>
            <a:xfrm>
              <a:off x="6674928" y="2719150"/>
              <a:ext cx="1865194" cy="3476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3200" dirty="0"/>
                <a:t>70 m</a:t>
              </a:r>
            </a:p>
          </p:txBody>
        </p:sp>
      </p:grp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D5AAB25-9D46-47E9-8218-100C9041E9C3}"/>
              </a:ext>
            </a:extLst>
          </p:cNvPr>
          <p:cNvSpPr/>
          <p:nvPr/>
        </p:nvSpPr>
        <p:spPr>
          <a:xfrm>
            <a:off x="2447778" y="5329098"/>
            <a:ext cx="150056" cy="393895"/>
          </a:xfrm>
          <a:custGeom>
            <a:avLst/>
            <a:gdLst>
              <a:gd name="connsiteX0" fmla="*/ 0 w 201264"/>
              <a:gd name="connsiteY0" fmla="*/ 0 h 393895"/>
              <a:gd name="connsiteX1" fmla="*/ 196948 w 201264"/>
              <a:gd name="connsiteY1" fmla="*/ 168812 h 393895"/>
              <a:gd name="connsiteX2" fmla="*/ 140677 w 201264"/>
              <a:gd name="connsiteY2" fmla="*/ 393895 h 393895"/>
              <a:gd name="connsiteX3" fmla="*/ 140677 w 201264"/>
              <a:gd name="connsiteY3" fmla="*/ 393895 h 393895"/>
              <a:gd name="connsiteX4" fmla="*/ 98474 w 201264"/>
              <a:gd name="connsiteY4" fmla="*/ 393895 h 393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264" h="393895">
                <a:moveTo>
                  <a:pt x="0" y="0"/>
                </a:moveTo>
                <a:cubicBezTo>
                  <a:pt x="86751" y="51581"/>
                  <a:pt x="173502" y="103163"/>
                  <a:pt x="196948" y="168812"/>
                </a:cubicBezTo>
                <a:cubicBezTo>
                  <a:pt x="220394" y="234461"/>
                  <a:pt x="140677" y="393895"/>
                  <a:pt x="140677" y="393895"/>
                </a:cubicBezTo>
                <a:lnTo>
                  <a:pt x="140677" y="393895"/>
                </a:lnTo>
                <a:lnTo>
                  <a:pt x="98474" y="393895"/>
                </a:ln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34A14C2-774E-43BF-B00C-590B175F13B5}"/>
              </a:ext>
            </a:extLst>
          </p:cNvPr>
          <p:cNvSpPr txBox="1"/>
          <p:nvPr/>
        </p:nvSpPr>
        <p:spPr>
          <a:xfrm>
            <a:off x="2716090" y="5135503"/>
            <a:ext cx="20616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>
                <a:latin typeface="Calibri" panose="020F0502020204030204" pitchFamily="34" charset="0"/>
                <a:cs typeface="Calibri" panose="020F0502020204030204" pitchFamily="34" charset="0"/>
              </a:rPr>
              <a:t>θ</a:t>
            </a:r>
            <a:endParaRPr lang="en-NZ" sz="3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B0443D0-9E89-46E8-9371-8BA2C2D49A2C}"/>
              </a:ext>
            </a:extLst>
          </p:cNvPr>
          <p:cNvSpPr txBox="1"/>
          <p:nvPr/>
        </p:nvSpPr>
        <p:spPr>
          <a:xfrm>
            <a:off x="777560" y="639736"/>
            <a:ext cx="120794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/>
              <a:t>The very top section of Baldwin Street is even steeper.</a:t>
            </a:r>
          </a:p>
          <a:p>
            <a:r>
              <a:rPr lang="en-NZ" sz="2800" dirty="0"/>
              <a:t>What is the angle of ascent for the steepest part?</a:t>
            </a:r>
          </a:p>
        </p:txBody>
      </p:sp>
    </p:spTree>
    <p:extLst>
      <p:ext uri="{BB962C8B-B14F-4D97-AF65-F5344CB8AC3E}">
        <p14:creationId xmlns:p14="http://schemas.microsoft.com/office/powerpoint/2010/main" val="2015851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BF3D896D-80EE-4319-8E14-3270DF706573}"/>
              </a:ext>
            </a:extLst>
          </p:cNvPr>
          <p:cNvGrpSpPr/>
          <p:nvPr/>
        </p:nvGrpSpPr>
        <p:grpSpPr>
          <a:xfrm>
            <a:off x="1263747" y="1169396"/>
            <a:ext cx="10672689" cy="4519207"/>
            <a:chOff x="2361027" y="451266"/>
            <a:chExt cx="10672689" cy="451920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Box 1">
                  <a:extLst>
                    <a:ext uri="{FF2B5EF4-FFF2-40B4-BE49-F238E27FC236}">
                      <a16:creationId xmlns:a16="http://schemas.microsoft.com/office/drawing/2014/main" id="{0F8E6A5F-C895-492D-81D8-1504D84A5D04}"/>
                    </a:ext>
                  </a:extLst>
                </p:cNvPr>
                <p:cNvSpPr txBox="1"/>
                <p:nvPr/>
              </p:nvSpPr>
              <p:spPr>
                <a:xfrm>
                  <a:off x="2616588" y="451266"/>
                  <a:ext cx="7469945" cy="113306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NZ" sz="3600" b="0" i="1" smtClean="0">
                            <a:latin typeface="Cambria Math" panose="02040503050406030204" pitchFamily="18" charset="0"/>
                          </a:rPr>
                          <m:t>𝑠𝑖𝑛</m:t>
                        </m:r>
                        <m:r>
                          <m:rPr>
                            <m:sty m:val="p"/>
                          </m:rPr>
                          <a:rPr lang="el-GR" sz="3600" b="0" i="1" smtClean="0">
                            <a:latin typeface="Cambria Math" panose="02040503050406030204" pitchFamily="18" charset="0"/>
                          </a:rPr>
                          <m:t>θ</m:t>
                        </m:r>
                        <m:r>
                          <a:rPr lang="en-NZ" sz="36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N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N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23.104</m:t>
                            </m:r>
                          </m:num>
                          <m:den>
                            <m:r>
                              <a:rPr lang="en-N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70</m:t>
                            </m:r>
                          </m:den>
                        </m:f>
                      </m:oMath>
                    </m:oMathPara>
                  </a14:m>
                  <a:endParaRPr lang="en-NZ" sz="3600" dirty="0"/>
                </a:p>
              </p:txBody>
            </p:sp>
          </mc:Choice>
          <mc:Fallback xmlns="">
            <p:sp>
              <p:nvSpPr>
                <p:cNvPr id="2" name="TextBox 1">
                  <a:extLst>
                    <a:ext uri="{FF2B5EF4-FFF2-40B4-BE49-F238E27FC236}">
                      <a16:creationId xmlns:a16="http://schemas.microsoft.com/office/drawing/2014/main" id="{0F8E6A5F-C895-492D-81D8-1504D84A5D0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16588" y="451266"/>
                  <a:ext cx="7469945" cy="1133067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TextBox 2">
                  <a:extLst>
                    <a:ext uri="{FF2B5EF4-FFF2-40B4-BE49-F238E27FC236}">
                      <a16:creationId xmlns:a16="http://schemas.microsoft.com/office/drawing/2014/main" id="{A52D6A12-E5DB-466B-AC9B-B50D0E380E25}"/>
                    </a:ext>
                  </a:extLst>
                </p:cNvPr>
                <p:cNvSpPr txBox="1"/>
                <p:nvPr/>
              </p:nvSpPr>
              <p:spPr>
                <a:xfrm>
                  <a:off x="2361027" y="2011011"/>
                  <a:ext cx="7469945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NZ" sz="3600" b="0" i="1" smtClean="0">
                            <a:latin typeface="Cambria Math" panose="02040503050406030204" pitchFamily="18" charset="0"/>
                          </a:rPr>
                          <m:t>𝑠𝑖𝑛</m:t>
                        </m:r>
                        <m:r>
                          <m:rPr>
                            <m:sty m:val="p"/>
                          </m:rPr>
                          <a:rPr lang="el-GR" sz="3600" b="0" i="1" smtClean="0">
                            <a:latin typeface="Cambria Math" panose="02040503050406030204" pitchFamily="18" charset="0"/>
                          </a:rPr>
                          <m:t>θ</m:t>
                        </m:r>
                        <m:r>
                          <a:rPr lang="en-NZ" sz="3600" b="0" i="1" smtClean="0">
                            <a:latin typeface="Cambria Math" panose="02040503050406030204" pitchFamily="18" charset="0"/>
                          </a:rPr>
                          <m:t>=0.33</m:t>
                        </m:r>
                      </m:oMath>
                    </m:oMathPara>
                  </a14:m>
                  <a:endParaRPr lang="en-NZ" sz="3600" dirty="0"/>
                </a:p>
              </p:txBody>
            </p:sp>
          </mc:Choice>
          <mc:Fallback xmlns="">
            <p:sp>
              <p:nvSpPr>
                <p:cNvPr id="3" name="TextBox 2">
                  <a:extLst>
                    <a:ext uri="{FF2B5EF4-FFF2-40B4-BE49-F238E27FC236}">
                      <a16:creationId xmlns:a16="http://schemas.microsoft.com/office/drawing/2014/main" id="{A52D6A12-E5DB-466B-AC9B-B50D0E380E2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61027" y="2011011"/>
                  <a:ext cx="7469945" cy="646331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C5C433B9-9996-4FA3-AE09-8F7F4D5D1889}"/>
                    </a:ext>
                  </a:extLst>
                </p:cNvPr>
                <p:cNvSpPr txBox="1"/>
                <p:nvPr/>
              </p:nvSpPr>
              <p:spPr>
                <a:xfrm>
                  <a:off x="5563771" y="4324142"/>
                  <a:ext cx="7469945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l-GR" sz="3600" b="0" dirty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a:t>θ</a:t>
                  </a:r>
                  <a14:m>
                    <m:oMath xmlns:m="http://schemas.openxmlformats.org/officeDocument/2006/math">
                      <m:r>
                        <a:rPr lang="en-NZ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=19.27° (2</m:t>
                      </m:r>
                      <m:r>
                        <a:rPr lang="en-NZ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𝑑𝑝</m:t>
                      </m:r>
                      <m:r>
                        <a:rPr lang="en-NZ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NZ" sz="3600" dirty="0"/>
                </a:p>
              </p:txBody>
            </p:sp>
          </mc:Choice>
          <mc:Fallback xmlns=""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C5C433B9-9996-4FA3-AE09-8F7F4D5D188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63771" y="4324142"/>
                  <a:ext cx="7469945" cy="646331"/>
                </a:xfrm>
                <a:prstGeom prst="rect">
                  <a:avLst/>
                </a:prstGeom>
                <a:blipFill>
                  <a:blip r:embed="rId4"/>
                  <a:stretch>
                    <a:fillRect l="-2531" t="-16038" b="-33019"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42492321-A893-477F-BBB3-EE5DCC839C0D}"/>
                    </a:ext>
                  </a:extLst>
                </p:cNvPr>
                <p:cNvSpPr txBox="1"/>
                <p:nvPr/>
              </p:nvSpPr>
              <p:spPr>
                <a:xfrm>
                  <a:off x="3212123" y="3105834"/>
                  <a:ext cx="7469945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NZ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r>
                          <a:rPr lang="en-N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unc>
                          <m:funcPr>
                            <m:ctrlPr>
                              <a:rPr lang="en-N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NZ" sz="3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NZ" sz="36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sin</m:t>
                                </m:r>
                              </m:e>
                              <m:sup>
                                <m:r>
                                  <a:rPr lang="en-NZ" sz="3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</m:sSup>
                          </m:fName>
                          <m:e>
                            <m:r>
                              <a:rPr lang="en-N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0.33</m:t>
                            </m:r>
                          </m:e>
                        </m:func>
                      </m:oMath>
                    </m:oMathPara>
                  </a14:m>
                  <a:endParaRPr lang="en-NZ" sz="3600" dirty="0"/>
                </a:p>
              </p:txBody>
            </p:sp>
          </mc:Choice>
          <mc:Fallback xmlns="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42492321-A893-477F-BBB3-EE5DCC839C0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12123" y="3105834"/>
                  <a:ext cx="7469945" cy="646331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923185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FBF456321AD84CA8D6E255B4B66178" ma:contentTypeVersion="10" ma:contentTypeDescription="Create a new document." ma:contentTypeScope="" ma:versionID="38b9dfcb2cfc8518920440f09f1fa330">
  <xsd:schema xmlns:xsd="http://www.w3.org/2001/XMLSchema" xmlns:xs="http://www.w3.org/2001/XMLSchema" xmlns:p="http://schemas.microsoft.com/office/2006/metadata/properties" xmlns:ns2="a16ea9f8-faa7-4fe2-ae86-80b2961ee12e" xmlns:ns3="4dd812d2-84b1-4023-b8ac-133e620318a5" targetNamespace="http://schemas.microsoft.com/office/2006/metadata/properties" ma:root="true" ma:fieldsID="add502e7f503c62564bb87b6c96ffb0e" ns2:_="" ns3:_="">
    <xsd:import namespace="a16ea9f8-faa7-4fe2-ae86-80b2961ee12e"/>
    <xsd:import namespace="4dd812d2-84b1-4023-b8ac-133e620318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6ea9f8-faa7-4fe2-ae86-80b2961ee1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d812d2-84b1-4023-b8ac-133e620318a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1C14F0D-2392-4EAD-B174-B2DB70C44A51}"/>
</file>

<file path=customXml/itemProps2.xml><?xml version="1.0" encoding="utf-8"?>
<ds:datastoreItem xmlns:ds="http://schemas.openxmlformats.org/officeDocument/2006/customXml" ds:itemID="{BB818062-F102-4AA1-A8FB-D73A7F6251EE}"/>
</file>

<file path=customXml/itemProps3.xml><?xml version="1.0" encoding="utf-8"?>
<ds:datastoreItem xmlns:ds="http://schemas.openxmlformats.org/officeDocument/2006/customXml" ds:itemID="{26CDF034-76E8-45B4-964A-1C25AA0DA4CD}"/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153</Words>
  <Application>Microsoft Macintosh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Microsoft Office User</cp:lastModifiedBy>
  <cp:revision>19</cp:revision>
  <dcterms:created xsi:type="dcterms:W3CDTF">2019-04-16T05:12:35Z</dcterms:created>
  <dcterms:modified xsi:type="dcterms:W3CDTF">2019-05-12T20:56:18Z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0x0101001DFBF456321AD84CA8D6E255B4B66178</vt:lpwstr>
  </property>
</Properties>
</file>