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7" r:id="rId4"/>
    <p:sldId id="268" r:id="rId5"/>
    <p:sldId id="269" r:id="rId6"/>
    <p:sldId id="270" r:id="rId7"/>
    <p:sldId id="271" r:id="rId8"/>
    <p:sldId id="264" r:id="rId9"/>
    <p:sldId id="257" r:id="rId10"/>
    <p:sldId id="263" r:id="rId11"/>
    <p:sldId id="266" r:id="rId12"/>
    <p:sldId id="272" r:id="rId13"/>
    <p:sldId id="265"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33FF"/>
    <a:srgbClr val="00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58"/>
  </p:normalViewPr>
  <p:slideViewPr>
    <p:cSldViewPr>
      <p:cViewPr varScale="1">
        <p:scale>
          <a:sx n="121" d="100"/>
          <a:sy n="121" d="100"/>
        </p:scale>
        <p:origin x="190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56A76-7B5C-43BD-8B44-818F67185CB4}" type="datetimeFigureOut">
              <a:rPr lang="en-AU" smtClean="0"/>
              <a:t>28/5/19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E4526-F552-4FA9-8B33-25F0D34039C1}" type="slidenum">
              <a:rPr lang="en-AU" smtClean="0"/>
              <a:t>‹#›</a:t>
            </a:fld>
            <a:endParaRPr lang="en-AU"/>
          </a:p>
        </p:txBody>
      </p:sp>
    </p:spTree>
    <p:extLst>
      <p:ext uri="{BB962C8B-B14F-4D97-AF65-F5344CB8AC3E}">
        <p14:creationId xmlns:p14="http://schemas.microsoft.com/office/powerpoint/2010/main" val="46403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7E4526-F552-4FA9-8B33-25F0D34039C1}" type="slidenum">
              <a:rPr lang="en-AU" smtClean="0"/>
              <a:t>2</a:t>
            </a:fld>
            <a:endParaRPr lang="en-AU"/>
          </a:p>
        </p:txBody>
      </p:sp>
    </p:spTree>
    <p:extLst>
      <p:ext uri="{BB962C8B-B14F-4D97-AF65-F5344CB8AC3E}">
        <p14:creationId xmlns:p14="http://schemas.microsoft.com/office/powerpoint/2010/main" val="280812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07E4526-F552-4FA9-8B33-25F0D34039C1}" type="slidenum">
              <a:rPr lang="en-AU" smtClean="0"/>
              <a:t>11</a:t>
            </a:fld>
            <a:endParaRPr lang="en-AU"/>
          </a:p>
        </p:txBody>
      </p:sp>
    </p:spTree>
    <p:extLst>
      <p:ext uri="{BB962C8B-B14F-4D97-AF65-F5344CB8AC3E}">
        <p14:creationId xmlns:p14="http://schemas.microsoft.com/office/powerpoint/2010/main" val="242469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3A8A93D-A4F7-4A8E-AE09-F4AEF902B647}"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42178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3A8A93D-A4F7-4A8E-AE09-F4AEF902B647}"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365454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3A8A93D-A4F7-4A8E-AE09-F4AEF902B647}"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274341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3A8A93D-A4F7-4A8E-AE09-F4AEF902B647}"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80545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8A93D-A4F7-4A8E-AE09-F4AEF902B647}"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29249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3A8A93D-A4F7-4A8E-AE09-F4AEF902B647}"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21822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3A8A93D-A4F7-4A8E-AE09-F4AEF902B647}" type="datetimeFigureOut">
              <a:rPr lang="en-AU" smtClean="0"/>
              <a:t>28/5/19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92150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3A8A93D-A4F7-4A8E-AE09-F4AEF902B647}" type="datetimeFigureOut">
              <a:rPr lang="en-AU" smtClean="0"/>
              <a:t>28/5/19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379924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8A93D-A4F7-4A8E-AE09-F4AEF902B647}" type="datetimeFigureOut">
              <a:rPr lang="en-AU" smtClean="0"/>
              <a:t>28/5/19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53061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8A93D-A4F7-4A8E-AE09-F4AEF902B647}"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610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8A93D-A4F7-4A8E-AE09-F4AEF902B647}"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A60FFF-77E1-46DA-AA30-AD7798859641}" type="slidenum">
              <a:rPr lang="en-AU" smtClean="0"/>
              <a:t>‹#›</a:t>
            </a:fld>
            <a:endParaRPr lang="en-AU"/>
          </a:p>
        </p:txBody>
      </p:sp>
    </p:spTree>
    <p:extLst>
      <p:ext uri="{BB962C8B-B14F-4D97-AF65-F5344CB8AC3E}">
        <p14:creationId xmlns:p14="http://schemas.microsoft.com/office/powerpoint/2010/main" val="323560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8A93D-A4F7-4A8E-AE09-F4AEF902B647}" type="datetimeFigureOut">
              <a:rPr lang="en-AU" smtClean="0"/>
              <a:t>28/5/19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60FFF-77E1-46DA-AA30-AD7798859641}" type="slidenum">
              <a:rPr lang="en-AU" smtClean="0"/>
              <a:t>‹#›</a:t>
            </a:fld>
            <a:endParaRPr lang="en-AU"/>
          </a:p>
        </p:txBody>
      </p:sp>
    </p:spTree>
    <p:extLst>
      <p:ext uri="{BB962C8B-B14F-4D97-AF65-F5344CB8AC3E}">
        <p14:creationId xmlns:p14="http://schemas.microsoft.com/office/powerpoint/2010/main" val="232544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ch.govt.nz/sites/default/files/styles/gallery/public/NASA%20Matariki%202012%20small_0.JPG?itok=jJqyXh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42" y="0"/>
            <a:ext cx="10328076"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8143" y="3833685"/>
            <a:ext cx="1518205" cy="461665"/>
          </a:xfrm>
          <a:prstGeom prst="rect">
            <a:avLst/>
          </a:prstGeom>
          <a:noFill/>
        </p:spPr>
        <p:txBody>
          <a:bodyPr wrap="square" rtlCol="0">
            <a:spAutoFit/>
          </a:bodyPr>
          <a:lstStyle/>
          <a:p>
            <a:r>
              <a:rPr lang="en-AU" sz="2400" dirty="0" err="1">
                <a:solidFill>
                  <a:schemeClr val="bg1"/>
                </a:solidFill>
              </a:rPr>
              <a:t>Matariki</a:t>
            </a:r>
            <a:endParaRPr lang="en-AU" sz="2400" dirty="0">
              <a:solidFill>
                <a:schemeClr val="bg1"/>
              </a:solidFill>
            </a:endParaRPr>
          </a:p>
        </p:txBody>
      </p:sp>
      <p:sp>
        <p:nvSpPr>
          <p:cNvPr id="6" name="TextBox 5"/>
          <p:cNvSpPr txBox="1"/>
          <p:nvPr/>
        </p:nvSpPr>
        <p:spPr>
          <a:xfrm>
            <a:off x="2771800" y="3634674"/>
            <a:ext cx="1518205" cy="461665"/>
          </a:xfrm>
          <a:prstGeom prst="rect">
            <a:avLst/>
          </a:prstGeom>
          <a:noFill/>
        </p:spPr>
        <p:txBody>
          <a:bodyPr wrap="square" rtlCol="0">
            <a:spAutoFit/>
          </a:bodyPr>
          <a:lstStyle/>
          <a:p>
            <a:r>
              <a:rPr lang="en-AU" sz="2400" dirty="0" err="1">
                <a:solidFill>
                  <a:schemeClr val="bg1"/>
                </a:solidFill>
              </a:rPr>
              <a:t>Waitī</a:t>
            </a:r>
            <a:endParaRPr lang="en-AU" sz="2400" dirty="0">
              <a:solidFill>
                <a:schemeClr val="bg1"/>
              </a:solidFill>
            </a:endParaRPr>
          </a:p>
        </p:txBody>
      </p:sp>
      <p:sp>
        <p:nvSpPr>
          <p:cNvPr id="7" name="TextBox 6"/>
          <p:cNvSpPr txBox="1"/>
          <p:nvPr/>
        </p:nvSpPr>
        <p:spPr>
          <a:xfrm>
            <a:off x="302959" y="3350257"/>
            <a:ext cx="1518205" cy="461665"/>
          </a:xfrm>
          <a:prstGeom prst="rect">
            <a:avLst/>
          </a:prstGeom>
          <a:noFill/>
        </p:spPr>
        <p:txBody>
          <a:bodyPr wrap="square" rtlCol="0">
            <a:spAutoFit/>
          </a:bodyPr>
          <a:lstStyle/>
          <a:p>
            <a:r>
              <a:rPr lang="en-AU" sz="2400" dirty="0" err="1">
                <a:solidFill>
                  <a:schemeClr val="bg1"/>
                </a:solidFill>
              </a:rPr>
              <a:t>Waitā</a:t>
            </a:r>
            <a:endParaRPr lang="en-AU" sz="2400" dirty="0">
              <a:solidFill>
                <a:schemeClr val="bg1"/>
              </a:solidFill>
            </a:endParaRPr>
          </a:p>
        </p:txBody>
      </p:sp>
      <p:sp>
        <p:nvSpPr>
          <p:cNvPr id="8" name="TextBox 7"/>
          <p:cNvSpPr txBox="1"/>
          <p:nvPr/>
        </p:nvSpPr>
        <p:spPr>
          <a:xfrm>
            <a:off x="5940152" y="5393498"/>
            <a:ext cx="2089925" cy="461665"/>
          </a:xfrm>
          <a:prstGeom prst="rect">
            <a:avLst/>
          </a:prstGeom>
          <a:noFill/>
        </p:spPr>
        <p:txBody>
          <a:bodyPr wrap="square" rtlCol="0">
            <a:spAutoFit/>
          </a:bodyPr>
          <a:lstStyle/>
          <a:p>
            <a:r>
              <a:rPr lang="en-AU" sz="2400" dirty="0" err="1">
                <a:solidFill>
                  <a:schemeClr val="bg1"/>
                </a:solidFill>
              </a:rPr>
              <a:t>Tupu</a:t>
            </a:r>
            <a:r>
              <a:rPr lang="en-AU" sz="2400" dirty="0">
                <a:solidFill>
                  <a:schemeClr val="bg1"/>
                </a:solidFill>
              </a:rPr>
              <a:t>-ā-</a:t>
            </a:r>
            <a:r>
              <a:rPr lang="en-AU" sz="2400" dirty="0" err="1">
                <a:solidFill>
                  <a:schemeClr val="bg1"/>
                </a:solidFill>
              </a:rPr>
              <a:t>rangi</a:t>
            </a:r>
            <a:endParaRPr lang="en-AU" sz="2400" dirty="0">
              <a:solidFill>
                <a:schemeClr val="bg1"/>
              </a:solidFill>
            </a:endParaRPr>
          </a:p>
        </p:txBody>
      </p:sp>
      <p:sp>
        <p:nvSpPr>
          <p:cNvPr id="9" name="TextBox 8"/>
          <p:cNvSpPr txBox="1"/>
          <p:nvPr/>
        </p:nvSpPr>
        <p:spPr>
          <a:xfrm>
            <a:off x="5410042" y="6127324"/>
            <a:ext cx="2089925" cy="461665"/>
          </a:xfrm>
          <a:prstGeom prst="rect">
            <a:avLst/>
          </a:prstGeom>
          <a:noFill/>
        </p:spPr>
        <p:txBody>
          <a:bodyPr wrap="square" rtlCol="0">
            <a:spAutoFit/>
          </a:bodyPr>
          <a:lstStyle/>
          <a:p>
            <a:r>
              <a:rPr lang="en-AU" sz="2400" dirty="0" err="1">
                <a:solidFill>
                  <a:schemeClr val="bg1"/>
                </a:solidFill>
              </a:rPr>
              <a:t>Tupu</a:t>
            </a:r>
            <a:r>
              <a:rPr lang="en-AU" sz="2400" dirty="0">
                <a:solidFill>
                  <a:schemeClr val="bg1"/>
                </a:solidFill>
              </a:rPr>
              <a:t>-ā-</a:t>
            </a:r>
            <a:r>
              <a:rPr lang="en-AU" sz="2400" dirty="0" err="1">
                <a:solidFill>
                  <a:schemeClr val="bg1"/>
                </a:solidFill>
              </a:rPr>
              <a:t>nuku</a:t>
            </a:r>
            <a:endParaRPr lang="en-AU" sz="2400" dirty="0">
              <a:solidFill>
                <a:schemeClr val="bg1"/>
              </a:solidFill>
            </a:endParaRPr>
          </a:p>
        </p:txBody>
      </p:sp>
      <p:sp>
        <p:nvSpPr>
          <p:cNvPr id="10" name="TextBox 9"/>
          <p:cNvSpPr txBox="1"/>
          <p:nvPr/>
        </p:nvSpPr>
        <p:spPr>
          <a:xfrm>
            <a:off x="467544" y="1124744"/>
            <a:ext cx="2304256" cy="461665"/>
          </a:xfrm>
          <a:prstGeom prst="rect">
            <a:avLst/>
          </a:prstGeom>
          <a:noFill/>
        </p:spPr>
        <p:txBody>
          <a:bodyPr wrap="square" rtlCol="0">
            <a:spAutoFit/>
          </a:bodyPr>
          <a:lstStyle/>
          <a:p>
            <a:r>
              <a:rPr lang="en-AU" sz="2400" dirty="0" err="1">
                <a:solidFill>
                  <a:schemeClr val="bg1"/>
                </a:solidFill>
              </a:rPr>
              <a:t>Waipuna</a:t>
            </a:r>
            <a:r>
              <a:rPr lang="en-AU" sz="2400" dirty="0">
                <a:solidFill>
                  <a:schemeClr val="bg1"/>
                </a:solidFill>
              </a:rPr>
              <a:t>-ā-</a:t>
            </a:r>
            <a:r>
              <a:rPr lang="en-AU" sz="2400" dirty="0" err="1">
                <a:solidFill>
                  <a:schemeClr val="bg1"/>
                </a:solidFill>
              </a:rPr>
              <a:t>rangi</a:t>
            </a:r>
            <a:endParaRPr lang="en-AU" sz="2400" dirty="0">
              <a:solidFill>
                <a:schemeClr val="bg1"/>
              </a:solidFill>
            </a:endParaRPr>
          </a:p>
        </p:txBody>
      </p:sp>
      <p:sp>
        <p:nvSpPr>
          <p:cNvPr id="11" name="TextBox 10"/>
          <p:cNvSpPr txBox="1"/>
          <p:nvPr/>
        </p:nvSpPr>
        <p:spPr>
          <a:xfrm>
            <a:off x="4572000" y="1812207"/>
            <a:ext cx="1883005" cy="461665"/>
          </a:xfrm>
          <a:prstGeom prst="rect">
            <a:avLst/>
          </a:prstGeom>
          <a:noFill/>
        </p:spPr>
        <p:txBody>
          <a:bodyPr wrap="square" rtlCol="0">
            <a:spAutoFit/>
          </a:bodyPr>
          <a:lstStyle/>
          <a:p>
            <a:r>
              <a:rPr lang="en-AU" sz="2400" dirty="0" err="1">
                <a:solidFill>
                  <a:schemeClr val="bg1"/>
                </a:solidFill>
              </a:rPr>
              <a:t>Uru</a:t>
            </a:r>
            <a:r>
              <a:rPr lang="en-AU" sz="2400" dirty="0">
                <a:solidFill>
                  <a:schemeClr val="bg1"/>
                </a:solidFill>
              </a:rPr>
              <a:t>-ā-</a:t>
            </a:r>
            <a:r>
              <a:rPr lang="en-AU" sz="2400" dirty="0" err="1">
                <a:solidFill>
                  <a:schemeClr val="bg1"/>
                </a:solidFill>
              </a:rPr>
              <a:t>rangi</a:t>
            </a:r>
            <a:endParaRPr lang="en-AU" sz="2400" dirty="0">
              <a:solidFill>
                <a:schemeClr val="bg1"/>
              </a:solidFill>
            </a:endParaRPr>
          </a:p>
        </p:txBody>
      </p:sp>
      <p:sp>
        <p:nvSpPr>
          <p:cNvPr id="5" name="10-Point Star 4"/>
          <p:cNvSpPr/>
          <p:nvPr/>
        </p:nvSpPr>
        <p:spPr>
          <a:xfrm>
            <a:off x="1770014" y="4721326"/>
            <a:ext cx="108012" cy="108012"/>
          </a:xfrm>
          <a:prstGeom prst="star10">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342188" y="4829338"/>
            <a:ext cx="2080478" cy="461665"/>
          </a:xfrm>
          <a:prstGeom prst="rect">
            <a:avLst/>
          </a:prstGeom>
          <a:noFill/>
        </p:spPr>
        <p:txBody>
          <a:bodyPr wrap="square" rtlCol="0">
            <a:spAutoFit/>
          </a:bodyPr>
          <a:lstStyle/>
          <a:p>
            <a:r>
              <a:rPr lang="en-AU" sz="2400" dirty="0">
                <a:solidFill>
                  <a:schemeClr val="bg1"/>
                </a:solidFill>
              </a:rPr>
              <a:t>Pohutukawa</a:t>
            </a:r>
          </a:p>
        </p:txBody>
      </p:sp>
      <p:sp>
        <p:nvSpPr>
          <p:cNvPr id="14" name="TextBox 13"/>
          <p:cNvSpPr txBox="1"/>
          <p:nvPr/>
        </p:nvSpPr>
        <p:spPr>
          <a:xfrm>
            <a:off x="446932" y="2222875"/>
            <a:ext cx="2080478" cy="461665"/>
          </a:xfrm>
          <a:prstGeom prst="rect">
            <a:avLst/>
          </a:prstGeom>
          <a:noFill/>
        </p:spPr>
        <p:txBody>
          <a:bodyPr wrap="square" rtlCol="0">
            <a:spAutoFit/>
          </a:bodyPr>
          <a:lstStyle/>
          <a:p>
            <a:r>
              <a:rPr lang="en-AU" sz="2400" dirty="0" err="1">
                <a:solidFill>
                  <a:schemeClr val="bg1"/>
                </a:solidFill>
              </a:rPr>
              <a:t>Hiwaiterangi</a:t>
            </a:r>
            <a:endParaRPr lang="en-AU" sz="2400" dirty="0">
              <a:solidFill>
                <a:schemeClr val="bg1"/>
              </a:solidFill>
            </a:endParaRPr>
          </a:p>
        </p:txBody>
      </p:sp>
      <p:sp>
        <p:nvSpPr>
          <p:cNvPr id="15" name="10-Point Star 14"/>
          <p:cNvSpPr/>
          <p:nvPr/>
        </p:nvSpPr>
        <p:spPr>
          <a:xfrm>
            <a:off x="2303748" y="2492896"/>
            <a:ext cx="108012" cy="108012"/>
          </a:xfrm>
          <a:prstGeom prst="star10">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528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5" grpId="0" animBg="1"/>
      <p:bldP spid="13" grpId="0"/>
      <p:bldP spid="14"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3" y="-3069"/>
            <a:ext cx="9189973"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7164288" y="908720"/>
            <a:ext cx="504056" cy="57606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ounded Rectangular Callout 4"/>
          <p:cNvSpPr/>
          <p:nvPr/>
        </p:nvSpPr>
        <p:spPr>
          <a:xfrm>
            <a:off x="5076056" y="404664"/>
            <a:ext cx="2088232" cy="648072"/>
          </a:xfrm>
          <a:prstGeom prst="wedgeRoundRectCallout">
            <a:avLst>
              <a:gd name="adj1" fmla="val 46235"/>
              <a:gd name="adj2" fmla="val 10893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200 – 19 = 181 stones left</a:t>
            </a:r>
          </a:p>
        </p:txBody>
      </p:sp>
      <p:cxnSp>
        <p:nvCxnSpPr>
          <p:cNvPr id="7" name="Straight Connector 6"/>
          <p:cNvCxnSpPr/>
          <p:nvPr/>
        </p:nvCxnSpPr>
        <p:spPr>
          <a:xfrm flipH="1">
            <a:off x="6732240" y="1484784"/>
            <a:ext cx="432048" cy="50405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7055768" y="1738291"/>
            <a:ext cx="2088232" cy="648072"/>
          </a:xfrm>
          <a:prstGeom prst="wedgeRoundRectCallout">
            <a:avLst>
              <a:gd name="adj1" fmla="val -61850"/>
              <a:gd name="adj2" fmla="val -10727"/>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181 – 15 = 166 stones left</a:t>
            </a:r>
          </a:p>
        </p:txBody>
      </p:sp>
      <p:sp>
        <p:nvSpPr>
          <p:cNvPr id="10" name="TextBox 9"/>
          <p:cNvSpPr txBox="1"/>
          <p:nvPr/>
        </p:nvSpPr>
        <p:spPr>
          <a:xfrm>
            <a:off x="-16258" y="6150114"/>
            <a:ext cx="9144000" cy="707886"/>
          </a:xfrm>
          <a:prstGeom prst="rect">
            <a:avLst/>
          </a:prstGeom>
          <a:solidFill>
            <a:srgbClr val="FFFF99"/>
          </a:solidFill>
        </p:spPr>
        <p:txBody>
          <a:bodyPr wrap="square" rtlCol="0">
            <a:spAutoFit/>
          </a:bodyPr>
          <a:lstStyle/>
          <a:p>
            <a:r>
              <a:rPr lang="en-AU" sz="2000" dirty="0"/>
              <a:t>Help </a:t>
            </a:r>
            <a:r>
              <a:rPr lang="en-AU" sz="2000" dirty="0" err="1"/>
              <a:t>Tamarereti</a:t>
            </a:r>
            <a:r>
              <a:rPr lang="en-AU" sz="2000" dirty="0"/>
              <a:t> keep track of how many stones he has left.  Try not to use them up too fast.</a:t>
            </a:r>
          </a:p>
        </p:txBody>
      </p:sp>
    </p:spTree>
    <p:extLst>
      <p:ext uri="{BB962C8B-B14F-4D97-AF65-F5344CB8AC3E}">
        <p14:creationId xmlns:p14="http://schemas.microsoft.com/office/powerpoint/2010/main" val="14462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0" y="18904"/>
            <a:ext cx="9172730" cy="6420082"/>
          </a:xfrm>
          <a:prstGeom prst="rect">
            <a:avLst/>
          </a:prstGeom>
        </p:spPr>
      </p:pic>
      <p:sp>
        <p:nvSpPr>
          <p:cNvPr id="3" name="TextBox 2"/>
          <p:cNvSpPr txBox="1"/>
          <p:nvPr/>
        </p:nvSpPr>
        <p:spPr>
          <a:xfrm>
            <a:off x="-28730" y="6438986"/>
            <a:ext cx="9172730" cy="400110"/>
          </a:xfrm>
          <a:prstGeom prst="rect">
            <a:avLst/>
          </a:prstGeom>
          <a:solidFill>
            <a:srgbClr val="FFFF99"/>
          </a:solidFill>
        </p:spPr>
        <p:txBody>
          <a:bodyPr wrap="square" rtlCol="0">
            <a:spAutoFit/>
          </a:bodyPr>
          <a:lstStyle/>
          <a:p>
            <a:r>
              <a:rPr lang="en-AU" sz="2000" dirty="0"/>
              <a:t>Why does the appearance of the moon change during the month?</a:t>
            </a:r>
          </a:p>
        </p:txBody>
      </p:sp>
    </p:spTree>
    <p:extLst>
      <p:ext uri="{BB962C8B-B14F-4D97-AF65-F5344CB8AC3E}">
        <p14:creationId xmlns:p14="http://schemas.microsoft.com/office/powerpoint/2010/main" val="43333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07"/>
          <a:stretch/>
        </p:blipFill>
        <p:spPr bwMode="auto">
          <a:xfrm>
            <a:off x="1763688" y="1813054"/>
            <a:ext cx="4968552" cy="449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548680"/>
            <a:ext cx="6840760" cy="1015663"/>
          </a:xfrm>
          <a:prstGeom prst="rect">
            <a:avLst/>
          </a:prstGeom>
          <a:noFill/>
        </p:spPr>
        <p:txBody>
          <a:bodyPr wrap="square" rtlCol="0">
            <a:spAutoFit/>
          </a:bodyPr>
          <a:lstStyle/>
          <a:p>
            <a:r>
              <a:rPr lang="en-NZ" sz="2400" b="1" dirty="0"/>
              <a:t>Fishing by the moon</a:t>
            </a:r>
          </a:p>
          <a:p>
            <a:r>
              <a:rPr lang="en-NZ" dirty="0"/>
              <a:t>This is a Māori fishing calendar.</a:t>
            </a:r>
          </a:p>
          <a:p>
            <a:r>
              <a:rPr lang="en-NZ" dirty="0"/>
              <a:t>It uses the phases of the moon to work out the best days for fishing.</a:t>
            </a:r>
          </a:p>
        </p:txBody>
      </p:sp>
    </p:spTree>
    <p:extLst>
      <p:ext uri="{BB962C8B-B14F-4D97-AF65-F5344CB8AC3E}">
        <p14:creationId xmlns:p14="http://schemas.microsoft.com/office/powerpoint/2010/main" val="92838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80162"/>
            <a:ext cx="6480720" cy="461665"/>
          </a:xfrm>
          <a:prstGeom prst="rect">
            <a:avLst/>
          </a:prstGeom>
          <a:noFill/>
        </p:spPr>
        <p:txBody>
          <a:bodyPr wrap="square" rtlCol="0">
            <a:spAutoFit/>
          </a:bodyPr>
          <a:lstStyle/>
          <a:p>
            <a:r>
              <a:rPr lang="en-AU" sz="2400" b="1" dirty="0"/>
              <a:t>How much meat should you eat?</a:t>
            </a:r>
          </a:p>
        </p:txBody>
      </p:sp>
      <p:sp>
        <p:nvSpPr>
          <p:cNvPr id="7" name="TextBox 6"/>
          <p:cNvSpPr txBox="1"/>
          <p:nvPr/>
        </p:nvSpPr>
        <p:spPr>
          <a:xfrm>
            <a:off x="179511" y="996466"/>
            <a:ext cx="5760641" cy="1477328"/>
          </a:xfrm>
          <a:prstGeom prst="rect">
            <a:avLst/>
          </a:prstGeom>
          <a:solidFill>
            <a:srgbClr val="FFFF99"/>
          </a:solidFill>
        </p:spPr>
        <p:txBody>
          <a:bodyPr wrap="square" rtlCol="0">
            <a:spAutoFit/>
          </a:bodyPr>
          <a:lstStyle/>
          <a:p>
            <a:r>
              <a:rPr lang="en-AU" dirty="0"/>
              <a:t>This boy may look happy but did you know that eating too much meat is not good for you?</a:t>
            </a:r>
          </a:p>
          <a:p>
            <a:endParaRPr lang="en-AU" dirty="0"/>
          </a:p>
          <a:p>
            <a:r>
              <a:rPr lang="en-AU" dirty="0"/>
              <a:t>Children of your age should eat about 100 grams of meat in a main meal. Of course some people don’t eat meat at all!</a:t>
            </a:r>
          </a:p>
        </p:txBody>
      </p:sp>
      <p:sp>
        <p:nvSpPr>
          <p:cNvPr id="10" name="TextBox 9"/>
          <p:cNvSpPr txBox="1"/>
          <p:nvPr/>
        </p:nvSpPr>
        <p:spPr>
          <a:xfrm>
            <a:off x="179512" y="4725144"/>
            <a:ext cx="2736304" cy="1200329"/>
          </a:xfrm>
          <a:prstGeom prst="rect">
            <a:avLst/>
          </a:prstGeom>
          <a:solidFill>
            <a:srgbClr val="FFCC00"/>
          </a:solidFill>
        </p:spPr>
        <p:txBody>
          <a:bodyPr wrap="square" rtlCol="0">
            <a:spAutoFit/>
          </a:bodyPr>
          <a:lstStyle/>
          <a:p>
            <a:r>
              <a:rPr lang="en-AU" dirty="0"/>
              <a:t>A size 14 chicken has about 850 grams of meat.</a:t>
            </a:r>
          </a:p>
          <a:p>
            <a:r>
              <a:rPr lang="en-AU" dirty="0"/>
              <a:t>What is the rest of the chicken made up of?</a:t>
            </a: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3230810" y="3429000"/>
            <a:ext cx="2853357" cy="1956837"/>
          </a:xfrm>
          <a:prstGeom prst="rect">
            <a:avLst/>
          </a:prstGeom>
        </p:spPr>
      </p:pic>
      <p:sp>
        <p:nvSpPr>
          <p:cNvPr id="13" name="TextBox 12"/>
          <p:cNvSpPr txBox="1"/>
          <p:nvPr/>
        </p:nvSpPr>
        <p:spPr>
          <a:xfrm>
            <a:off x="3156899" y="5079740"/>
            <a:ext cx="2885502" cy="1477328"/>
          </a:xfrm>
          <a:prstGeom prst="rect">
            <a:avLst/>
          </a:prstGeom>
          <a:solidFill>
            <a:srgbClr val="FFCC00"/>
          </a:solidFill>
        </p:spPr>
        <p:txBody>
          <a:bodyPr wrap="square" rtlCol="0">
            <a:spAutoFit/>
          </a:bodyPr>
          <a:lstStyle/>
          <a:p>
            <a:r>
              <a:rPr lang="en-AU" dirty="0"/>
              <a:t>A leg of pork weighs about four kilograms.</a:t>
            </a:r>
          </a:p>
          <a:p>
            <a:r>
              <a:rPr lang="en-AU" dirty="0"/>
              <a:t>How many grams is that?</a:t>
            </a:r>
          </a:p>
          <a:p>
            <a:r>
              <a:rPr lang="en-AU" dirty="0"/>
              <a:t>Allow 150 grams per person because of the bone.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111" y="300932"/>
            <a:ext cx="3259889" cy="2172862"/>
          </a:xfrm>
          <a:prstGeom prst="rect">
            <a:avLst/>
          </a:prstGeom>
        </p:spPr>
      </p:pic>
      <p:sp>
        <p:nvSpPr>
          <p:cNvPr id="16" name="TextBox 15"/>
          <p:cNvSpPr txBox="1"/>
          <p:nvPr/>
        </p:nvSpPr>
        <p:spPr>
          <a:xfrm>
            <a:off x="6283485" y="4930366"/>
            <a:ext cx="2760454" cy="1477328"/>
          </a:xfrm>
          <a:prstGeom prst="rect">
            <a:avLst/>
          </a:prstGeom>
          <a:solidFill>
            <a:srgbClr val="FFCC00"/>
          </a:solidFill>
        </p:spPr>
        <p:txBody>
          <a:bodyPr wrap="square" rtlCol="0">
            <a:spAutoFit/>
          </a:bodyPr>
          <a:lstStyle/>
          <a:p>
            <a:r>
              <a:rPr lang="en-AU" dirty="0"/>
              <a:t>A lean lamb chop weighs about 120 grams but that includes the bone.</a:t>
            </a:r>
          </a:p>
          <a:p>
            <a:r>
              <a:rPr lang="en-AU" dirty="0"/>
              <a:t>How much of the chop is meat?</a:t>
            </a:r>
          </a:p>
        </p:txBody>
      </p:sp>
      <p:pic>
        <p:nvPicPr>
          <p:cNvPr id="3" name="Picture 2">
            <a:extLst>
              <a:ext uri="{FF2B5EF4-FFF2-40B4-BE49-F238E27FC236}">
                <a16:creationId xmlns:a16="http://schemas.microsoft.com/office/drawing/2014/main" id="{39BADE65-C410-364E-ABAC-0C4AAB731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8" y="2718188"/>
            <a:ext cx="2589620" cy="2006955"/>
          </a:xfrm>
          <a:prstGeom prst="rect">
            <a:avLst/>
          </a:prstGeom>
        </p:spPr>
      </p:pic>
      <p:pic>
        <p:nvPicPr>
          <p:cNvPr id="8" name="Picture 7">
            <a:extLst>
              <a:ext uri="{FF2B5EF4-FFF2-40B4-BE49-F238E27FC236}">
                <a16:creationId xmlns:a16="http://schemas.microsoft.com/office/drawing/2014/main" id="{0F54F5B5-DD76-4C41-AB84-B7308A26F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237" y="3031265"/>
            <a:ext cx="1844824" cy="1844824"/>
          </a:xfrm>
          <a:prstGeom prst="rect">
            <a:avLst/>
          </a:prstGeom>
        </p:spPr>
      </p:pic>
    </p:spTree>
    <p:extLst>
      <p:ext uri="{BB962C8B-B14F-4D97-AF65-F5344CB8AC3E}">
        <p14:creationId xmlns:p14="http://schemas.microsoft.com/office/powerpoint/2010/main" val="115059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0C7797-C3C0-0347-AB39-7680A4B8A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427"/>
            <a:ext cx="9144000" cy="6463145"/>
          </a:xfrm>
          <a:prstGeom prst="rect">
            <a:avLst/>
          </a:prstGeom>
        </p:spPr>
      </p:pic>
    </p:spTree>
    <p:extLst>
      <p:ext uri="{BB962C8B-B14F-4D97-AF65-F5344CB8AC3E}">
        <p14:creationId xmlns:p14="http://schemas.microsoft.com/office/powerpoint/2010/main" val="382366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5F418-B66F-7947-9531-B9E05DA5A238}"/>
              </a:ext>
            </a:extLst>
          </p:cNvPr>
          <p:cNvSpPr/>
          <p:nvPr/>
        </p:nvSpPr>
        <p:spPr>
          <a:xfrm>
            <a:off x="3530" y="4509120"/>
            <a:ext cx="9136940" cy="2330434"/>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ttp://static.stuff.co.nz/1464922740/672/14930672.jpg"/>
          <p:cNvPicPr/>
          <p:nvPr/>
        </p:nvPicPr>
        <p:blipFill>
          <a:blip r:embed="rId3">
            <a:extLst>
              <a:ext uri="{28A0092B-C50C-407E-A947-70E740481C1C}">
                <a14:useLocalDpi xmlns:a14="http://schemas.microsoft.com/office/drawing/2010/main" val="0"/>
              </a:ext>
            </a:extLst>
          </a:blip>
          <a:srcRect/>
          <a:stretch>
            <a:fillRect/>
          </a:stretch>
        </p:blipFill>
        <p:spPr bwMode="auto">
          <a:xfrm>
            <a:off x="-9920" y="18446"/>
            <a:ext cx="9136940" cy="4724990"/>
          </a:xfrm>
          <a:prstGeom prst="rect">
            <a:avLst/>
          </a:prstGeom>
          <a:noFill/>
          <a:ln>
            <a:noFill/>
          </a:ln>
        </p:spPr>
      </p:pic>
      <p:sp>
        <p:nvSpPr>
          <p:cNvPr id="4" name="TextBox 3"/>
          <p:cNvSpPr txBox="1"/>
          <p:nvPr/>
        </p:nvSpPr>
        <p:spPr>
          <a:xfrm>
            <a:off x="7127776" y="4047455"/>
            <a:ext cx="2016224" cy="461665"/>
          </a:xfrm>
          <a:prstGeom prst="rect">
            <a:avLst/>
          </a:prstGeom>
          <a:noFill/>
        </p:spPr>
        <p:txBody>
          <a:bodyPr wrap="square" rtlCol="0">
            <a:spAutoFit/>
          </a:bodyPr>
          <a:lstStyle/>
          <a:p>
            <a:pPr algn="ctr"/>
            <a:r>
              <a:rPr lang="en-AU" sz="2400" dirty="0">
                <a:solidFill>
                  <a:schemeClr val="bg1"/>
                </a:solidFill>
              </a:rPr>
              <a:t>East</a:t>
            </a:r>
          </a:p>
        </p:txBody>
      </p:sp>
      <p:sp>
        <p:nvSpPr>
          <p:cNvPr id="5" name="TextBox 4"/>
          <p:cNvSpPr txBox="1"/>
          <p:nvPr/>
        </p:nvSpPr>
        <p:spPr>
          <a:xfrm>
            <a:off x="22394" y="4047476"/>
            <a:ext cx="2483768" cy="461665"/>
          </a:xfrm>
          <a:prstGeom prst="rect">
            <a:avLst/>
          </a:prstGeom>
          <a:noFill/>
        </p:spPr>
        <p:txBody>
          <a:bodyPr wrap="square" rtlCol="0">
            <a:spAutoFit/>
          </a:bodyPr>
          <a:lstStyle/>
          <a:p>
            <a:pPr algn="ctr"/>
            <a:r>
              <a:rPr lang="en-AU" sz="2400" dirty="0">
                <a:solidFill>
                  <a:schemeClr val="bg1"/>
                </a:solidFill>
              </a:rPr>
              <a:t>North-East</a:t>
            </a:r>
          </a:p>
        </p:txBody>
      </p:sp>
      <p:sp>
        <p:nvSpPr>
          <p:cNvPr id="3" name="Rounded Rectangle 2">
            <a:extLst>
              <a:ext uri="{FF2B5EF4-FFF2-40B4-BE49-F238E27FC236}">
                <a16:creationId xmlns:a16="http://schemas.microsoft.com/office/drawing/2014/main" id="{D888F027-A2F3-F249-94EA-C2F5CDC1B8B2}"/>
              </a:ext>
            </a:extLst>
          </p:cNvPr>
          <p:cNvSpPr/>
          <p:nvPr/>
        </p:nvSpPr>
        <p:spPr>
          <a:xfrm>
            <a:off x="251520" y="4653135"/>
            <a:ext cx="8640960" cy="20162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1C1AE8-D143-1744-A739-DA2480BC6D90}"/>
              </a:ext>
            </a:extLst>
          </p:cNvPr>
          <p:cNvSpPr txBox="1"/>
          <p:nvPr/>
        </p:nvSpPr>
        <p:spPr>
          <a:xfrm>
            <a:off x="395536" y="4797152"/>
            <a:ext cx="8496944" cy="1925924"/>
          </a:xfrm>
          <a:prstGeom prst="rect">
            <a:avLst/>
          </a:prstGeom>
          <a:noFill/>
        </p:spPr>
        <p:txBody>
          <a:bodyPr wrap="square" rtlCol="0">
            <a:spAutoFit/>
          </a:bodyPr>
          <a:lstStyle/>
          <a:p>
            <a:r>
              <a:rPr lang="en-AU" sz="2000" dirty="0"/>
              <a:t>Matariki rises just before dawn . You can find the star cluster in this way.</a:t>
            </a:r>
          </a:p>
          <a:p>
            <a:r>
              <a:rPr lang="en-AU" sz="2000" dirty="0"/>
              <a:t>Look for </a:t>
            </a:r>
            <a:r>
              <a:rPr lang="en-AU" sz="2000" dirty="0" err="1"/>
              <a:t>Puanga</a:t>
            </a:r>
            <a:r>
              <a:rPr lang="en-AU" sz="2000" dirty="0"/>
              <a:t> (Rigel) or </a:t>
            </a:r>
            <a:r>
              <a:rPr lang="en-AU" sz="2000" dirty="0" err="1"/>
              <a:t>Tautora</a:t>
            </a:r>
            <a:r>
              <a:rPr lang="en-AU" sz="2000" dirty="0"/>
              <a:t> (Orion’s belt) in the Eastern sky. Look to the left (heading North-East) to find a bright orange star called </a:t>
            </a:r>
            <a:r>
              <a:rPr lang="en-AU" sz="2000" dirty="0" err="1"/>
              <a:t>Taumata</a:t>
            </a:r>
            <a:r>
              <a:rPr lang="en-AU" sz="2000" dirty="0"/>
              <a:t>-kuku (Aldebaran) and continue  left to find Matariki. In the first half of June you might see Mercury looking like a star in this area of the sky as well.</a:t>
            </a:r>
          </a:p>
          <a:p>
            <a:endParaRPr lang="en-US" sz="2000" dirty="0"/>
          </a:p>
        </p:txBody>
      </p:sp>
    </p:spTree>
    <p:extLst>
      <p:ext uri="{BB962C8B-B14F-4D97-AF65-F5344CB8AC3E}">
        <p14:creationId xmlns:p14="http://schemas.microsoft.com/office/powerpoint/2010/main" val="13052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1"/>
            <a:ext cx="9357794" cy="8293440"/>
          </a:xfrm>
          <a:prstGeom prst="rect">
            <a:avLst/>
          </a:prstGeom>
        </p:spPr>
      </p:pic>
      <p:sp>
        <p:nvSpPr>
          <p:cNvPr id="4" name="Rounded Rectangle 3">
            <a:extLst>
              <a:ext uri="{FF2B5EF4-FFF2-40B4-BE49-F238E27FC236}">
                <a16:creationId xmlns:a16="http://schemas.microsoft.com/office/drawing/2014/main" id="{616E5858-F113-0B40-B33F-66C0D07DFAA3}"/>
              </a:ext>
            </a:extLst>
          </p:cNvPr>
          <p:cNvSpPr/>
          <p:nvPr/>
        </p:nvSpPr>
        <p:spPr>
          <a:xfrm>
            <a:off x="251520" y="5384271"/>
            <a:ext cx="8784976" cy="15011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7544" y="5486053"/>
            <a:ext cx="8424936" cy="1323439"/>
          </a:xfrm>
          <a:prstGeom prst="rect">
            <a:avLst/>
          </a:prstGeom>
          <a:noFill/>
        </p:spPr>
        <p:txBody>
          <a:bodyPr wrap="square" rtlCol="0">
            <a:spAutoFit/>
          </a:bodyPr>
          <a:lstStyle/>
          <a:p>
            <a:r>
              <a:rPr lang="en-AU" sz="2000" dirty="0"/>
              <a:t>Long ago the night sky was as black as coal. It was so dark that people could not move around. Only taniwha could see in the dark and feasted on any creature they  found. In the daytime the taniwha returned to the bottom of lakes and rivers to rest.</a:t>
            </a:r>
          </a:p>
        </p:txBody>
      </p:sp>
    </p:spTree>
    <p:extLst>
      <p:ext uri="{BB962C8B-B14F-4D97-AF65-F5344CB8AC3E}">
        <p14:creationId xmlns:p14="http://schemas.microsoft.com/office/powerpoint/2010/main" val="254674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3" y="19015"/>
            <a:ext cx="10288879" cy="6858000"/>
          </a:xfrm>
          <a:prstGeom prst="rect">
            <a:avLst/>
          </a:prstGeom>
        </p:spPr>
      </p:pic>
      <p:sp>
        <p:nvSpPr>
          <p:cNvPr id="4" name="Rounded Rectangle 3">
            <a:extLst>
              <a:ext uri="{FF2B5EF4-FFF2-40B4-BE49-F238E27FC236}">
                <a16:creationId xmlns:a16="http://schemas.microsoft.com/office/drawing/2014/main" id="{5931FAE4-1418-4646-AA86-121ED4CA9C86}"/>
              </a:ext>
            </a:extLst>
          </p:cNvPr>
          <p:cNvSpPr/>
          <p:nvPr/>
        </p:nvSpPr>
        <p:spPr>
          <a:xfrm>
            <a:off x="-540568" y="275643"/>
            <a:ext cx="9793088" cy="20313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0784EB-C545-6047-8F59-79A35D8717ED}"/>
              </a:ext>
            </a:extLst>
          </p:cNvPr>
          <p:cNvSpPr txBox="1"/>
          <p:nvPr/>
        </p:nvSpPr>
        <p:spPr>
          <a:xfrm>
            <a:off x="-252536" y="303686"/>
            <a:ext cx="9396536" cy="2246769"/>
          </a:xfrm>
          <a:prstGeom prst="rect">
            <a:avLst/>
          </a:prstGeom>
          <a:noFill/>
        </p:spPr>
        <p:txBody>
          <a:bodyPr wrap="square" rtlCol="0">
            <a:spAutoFit/>
          </a:bodyPr>
          <a:lstStyle/>
          <a:p>
            <a:r>
              <a:rPr lang="en-AU" sz="2000" dirty="0"/>
              <a:t>A great warrior named </a:t>
            </a:r>
            <a:r>
              <a:rPr lang="en-AU" sz="2000" dirty="0" err="1"/>
              <a:t>Tamarereti</a:t>
            </a:r>
            <a:r>
              <a:rPr lang="en-AU" sz="2000" dirty="0"/>
              <a:t> lived on the Southern shores of Lake Taupo. One day he set off in his  waka to fish. The day was beautiful and </a:t>
            </a:r>
            <a:r>
              <a:rPr lang="en-AU" sz="2000" dirty="0" err="1"/>
              <a:t>Tamarereti</a:t>
            </a:r>
            <a:r>
              <a:rPr lang="en-AU" sz="2000" dirty="0"/>
              <a:t> caught three sizeable </a:t>
            </a:r>
            <a:r>
              <a:rPr lang="en-AU" sz="2000" dirty="0" err="1"/>
              <a:t>ika</a:t>
            </a:r>
            <a:r>
              <a:rPr lang="en-AU" sz="2000" dirty="0"/>
              <a:t>. Feeling a bit sleepy he lay down for a nap. When  he awoke he realised that the wind had blown him to the Northern shore of the lake. It was getting dark and </a:t>
            </a:r>
            <a:r>
              <a:rPr lang="en-AU" sz="2000" dirty="0" err="1"/>
              <a:t>Tamarereti</a:t>
            </a:r>
            <a:r>
              <a:rPr lang="en-AU" sz="2000" dirty="0"/>
              <a:t> wanted to return home to his family. However he knew that the taniwha would eat him if he tried to cross Lake Taupo in the dark.</a:t>
            </a:r>
          </a:p>
          <a:p>
            <a:endParaRPr lang="en-US" sz="2000" dirty="0"/>
          </a:p>
        </p:txBody>
      </p:sp>
    </p:spTree>
    <p:extLst>
      <p:ext uri="{BB962C8B-B14F-4D97-AF65-F5344CB8AC3E}">
        <p14:creationId xmlns:p14="http://schemas.microsoft.com/office/powerpoint/2010/main" val="115232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 y="0"/>
            <a:ext cx="9155708" cy="6858000"/>
          </a:xfrm>
          <a:prstGeom prst="rect">
            <a:avLst/>
          </a:prstGeom>
        </p:spPr>
      </p:pic>
      <p:sp>
        <p:nvSpPr>
          <p:cNvPr id="2" name="TextBox 1"/>
          <p:cNvSpPr txBox="1"/>
          <p:nvPr/>
        </p:nvSpPr>
        <p:spPr>
          <a:xfrm>
            <a:off x="323529" y="260648"/>
            <a:ext cx="8568952" cy="1631216"/>
          </a:xfrm>
          <a:prstGeom prst="rect">
            <a:avLst/>
          </a:prstGeom>
          <a:noFill/>
        </p:spPr>
        <p:txBody>
          <a:bodyPr wrap="square" rtlCol="0">
            <a:spAutoFit/>
          </a:bodyPr>
          <a:lstStyle/>
          <a:p>
            <a:r>
              <a:rPr lang="en-AU" sz="2000" dirty="0" err="1">
                <a:solidFill>
                  <a:schemeClr val="bg1"/>
                </a:solidFill>
              </a:rPr>
              <a:t>Tamarereti</a:t>
            </a:r>
            <a:r>
              <a:rPr lang="en-AU" sz="2000" dirty="0">
                <a:solidFill>
                  <a:schemeClr val="bg1"/>
                </a:solidFill>
              </a:rPr>
              <a:t> was hungry so he cooked his </a:t>
            </a:r>
            <a:r>
              <a:rPr lang="en-AU" sz="2000" dirty="0" err="1">
                <a:solidFill>
                  <a:schemeClr val="bg1"/>
                </a:solidFill>
              </a:rPr>
              <a:t>ika</a:t>
            </a:r>
            <a:r>
              <a:rPr lang="en-AU" sz="2000" dirty="0">
                <a:solidFill>
                  <a:schemeClr val="bg1"/>
                </a:solidFill>
              </a:rPr>
              <a:t> on an open fire while he thought about how he could get back home alive. As he ate the fish </a:t>
            </a:r>
            <a:r>
              <a:rPr lang="en-AU" sz="2000" dirty="0" err="1">
                <a:solidFill>
                  <a:schemeClr val="bg1"/>
                </a:solidFill>
              </a:rPr>
              <a:t>Tamrereti</a:t>
            </a:r>
            <a:r>
              <a:rPr lang="en-AU" sz="2000" dirty="0">
                <a:solidFill>
                  <a:schemeClr val="bg1"/>
                </a:solidFill>
              </a:rPr>
              <a:t> noticed that the stones from his fire were glowing brightly. So he gathered as many stones as he could and put them at the bottom of his </a:t>
            </a:r>
            <a:r>
              <a:rPr lang="en-AU" sz="2000" dirty="0" err="1">
                <a:solidFill>
                  <a:schemeClr val="bg1"/>
                </a:solidFill>
              </a:rPr>
              <a:t>waka</a:t>
            </a:r>
            <a:r>
              <a:rPr lang="en-AU" sz="2000" dirty="0">
                <a:solidFill>
                  <a:schemeClr val="bg1"/>
                </a:solidFill>
              </a:rPr>
              <a:t>. He set off on the arduous journey back to his  village on the far side of the lake.</a:t>
            </a:r>
          </a:p>
        </p:txBody>
      </p:sp>
    </p:spTree>
    <p:extLst>
      <p:ext uri="{BB962C8B-B14F-4D97-AF65-F5344CB8AC3E}">
        <p14:creationId xmlns:p14="http://schemas.microsoft.com/office/powerpoint/2010/main" val="423139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ownloads\dreamstime_l_183246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1327"/>
            <a:ext cx="10288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FF574FAF-6B7F-3841-921A-E08ABB8F97B6}"/>
              </a:ext>
            </a:extLst>
          </p:cNvPr>
          <p:cNvSpPr/>
          <p:nvPr/>
        </p:nvSpPr>
        <p:spPr>
          <a:xfrm>
            <a:off x="-108520" y="332656"/>
            <a:ext cx="9721080" cy="153946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163117-7C37-C045-BC8C-5E85EF6EF273}"/>
              </a:ext>
            </a:extLst>
          </p:cNvPr>
          <p:cNvSpPr txBox="1"/>
          <p:nvPr/>
        </p:nvSpPr>
        <p:spPr>
          <a:xfrm>
            <a:off x="35496" y="548680"/>
            <a:ext cx="9577064" cy="1323439"/>
          </a:xfrm>
          <a:prstGeom prst="rect">
            <a:avLst/>
          </a:prstGeom>
          <a:noFill/>
        </p:spPr>
        <p:txBody>
          <a:bodyPr wrap="square" rtlCol="0">
            <a:spAutoFit/>
          </a:bodyPr>
          <a:lstStyle/>
          <a:p>
            <a:r>
              <a:rPr lang="en-AU" sz="2000" dirty="0">
                <a:solidFill>
                  <a:schemeClr val="bg1"/>
                </a:solidFill>
              </a:rPr>
              <a:t>To light his way ,and to keep the Taniwha away, he threw handfuls of shining stones into the sky where they stuck as beautiful stars. </a:t>
            </a:r>
            <a:r>
              <a:rPr lang="en-AU" sz="2000" dirty="0" err="1">
                <a:solidFill>
                  <a:schemeClr val="bg1"/>
                </a:solidFill>
              </a:rPr>
              <a:t>Tamarereti</a:t>
            </a:r>
            <a:r>
              <a:rPr lang="en-AU" sz="2000" dirty="0">
                <a:solidFill>
                  <a:schemeClr val="bg1"/>
                </a:solidFill>
              </a:rPr>
              <a:t> was very careful to make his stones last. At dawn he finally reached his village. He was so exhausted he slept for a full day.</a:t>
            </a:r>
          </a:p>
          <a:p>
            <a:endParaRPr lang="en-US" sz="2000" dirty="0"/>
          </a:p>
        </p:txBody>
      </p:sp>
    </p:spTree>
    <p:extLst>
      <p:ext uri="{BB962C8B-B14F-4D97-AF65-F5344CB8AC3E}">
        <p14:creationId xmlns:p14="http://schemas.microsoft.com/office/powerpoint/2010/main" val="539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7" y="-23770"/>
            <a:ext cx="9144000" cy="6905540"/>
          </a:xfrm>
          <a:prstGeom prst="rect">
            <a:avLst/>
          </a:prstGeom>
        </p:spPr>
      </p:pic>
      <p:sp>
        <p:nvSpPr>
          <p:cNvPr id="4" name="Rounded Rectangle 3">
            <a:extLst>
              <a:ext uri="{FF2B5EF4-FFF2-40B4-BE49-F238E27FC236}">
                <a16:creationId xmlns:a16="http://schemas.microsoft.com/office/drawing/2014/main" id="{56AFF976-45BB-CB4D-B09C-D9ECF8866E56}"/>
              </a:ext>
            </a:extLst>
          </p:cNvPr>
          <p:cNvSpPr/>
          <p:nvPr/>
        </p:nvSpPr>
        <p:spPr>
          <a:xfrm>
            <a:off x="251520" y="0"/>
            <a:ext cx="8640960" cy="234888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2" y="240903"/>
            <a:ext cx="8352928" cy="1938992"/>
          </a:xfrm>
          <a:prstGeom prst="rect">
            <a:avLst/>
          </a:prstGeom>
          <a:noFill/>
        </p:spPr>
        <p:txBody>
          <a:bodyPr wrap="square" rtlCol="0">
            <a:spAutoFit/>
          </a:bodyPr>
          <a:lstStyle/>
          <a:p>
            <a:r>
              <a:rPr lang="en-AU" sz="2000" dirty="0">
                <a:solidFill>
                  <a:schemeClr val="bg1"/>
                </a:solidFill>
              </a:rPr>
              <a:t>When he awoke </a:t>
            </a:r>
            <a:r>
              <a:rPr lang="en-AU" sz="2000" dirty="0" err="1">
                <a:solidFill>
                  <a:schemeClr val="bg1"/>
                </a:solidFill>
              </a:rPr>
              <a:t>Tamarereti</a:t>
            </a:r>
            <a:r>
              <a:rPr lang="en-AU" sz="2000" dirty="0">
                <a:solidFill>
                  <a:schemeClr val="bg1"/>
                </a:solidFill>
              </a:rPr>
              <a:t>  found that </a:t>
            </a:r>
            <a:r>
              <a:rPr lang="en-AU" sz="2000" dirty="0" err="1">
                <a:solidFill>
                  <a:schemeClr val="bg1"/>
                </a:solidFill>
              </a:rPr>
              <a:t>Ranginui</a:t>
            </a:r>
            <a:r>
              <a:rPr lang="en-AU" sz="2000" dirty="0">
                <a:solidFill>
                  <a:schemeClr val="bg1"/>
                </a:solidFill>
              </a:rPr>
              <a:t>, the sky father, was waiting for him. </a:t>
            </a:r>
            <a:r>
              <a:rPr lang="en-AU" sz="2000" dirty="0" err="1">
                <a:solidFill>
                  <a:schemeClr val="bg1"/>
                </a:solidFill>
              </a:rPr>
              <a:t>Tamarereti</a:t>
            </a:r>
            <a:r>
              <a:rPr lang="en-AU" sz="2000" dirty="0">
                <a:solidFill>
                  <a:schemeClr val="bg1"/>
                </a:solidFill>
              </a:rPr>
              <a:t> was worried that </a:t>
            </a:r>
            <a:r>
              <a:rPr lang="en-AU" sz="2000" dirty="0" err="1">
                <a:solidFill>
                  <a:schemeClr val="bg1"/>
                </a:solidFill>
              </a:rPr>
              <a:t>Ranganui</a:t>
            </a:r>
            <a:r>
              <a:rPr lang="en-AU" sz="2000" dirty="0">
                <a:solidFill>
                  <a:schemeClr val="bg1"/>
                </a:solidFill>
              </a:rPr>
              <a:t> was </a:t>
            </a:r>
            <a:r>
              <a:rPr lang="en-AU" sz="2000" dirty="0" err="1">
                <a:solidFill>
                  <a:schemeClr val="bg1"/>
                </a:solidFill>
              </a:rPr>
              <a:t>hōhā</a:t>
            </a:r>
            <a:r>
              <a:rPr lang="en-AU" sz="2000" dirty="0">
                <a:solidFill>
                  <a:schemeClr val="bg1"/>
                </a:solidFill>
              </a:rPr>
              <a:t> at him for breaking the black sky. Instead the sky father was very pleased that people could now have stars to see by at night. He took </a:t>
            </a:r>
            <a:r>
              <a:rPr lang="en-AU" sz="2000" dirty="0" err="1">
                <a:solidFill>
                  <a:schemeClr val="bg1"/>
                </a:solidFill>
              </a:rPr>
              <a:t>Tamarereti’s</a:t>
            </a:r>
            <a:r>
              <a:rPr lang="en-AU" sz="2000" dirty="0">
                <a:solidFill>
                  <a:schemeClr val="bg1"/>
                </a:solidFill>
              </a:rPr>
              <a:t> </a:t>
            </a:r>
            <a:r>
              <a:rPr lang="en-AU" sz="2000" dirty="0" err="1">
                <a:solidFill>
                  <a:schemeClr val="bg1"/>
                </a:solidFill>
              </a:rPr>
              <a:t>waka</a:t>
            </a:r>
            <a:r>
              <a:rPr lang="en-AU" sz="2000" dirty="0">
                <a:solidFill>
                  <a:schemeClr val="bg1"/>
                </a:solidFill>
              </a:rPr>
              <a:t> and put it into the night sky so everyone would remember the brave story. You can see the </a:t>
            </a:r>
            <a:r>
              <a:rPr lang="en-AU" sz="2000" dirty="0" err="1">
                <a:solidFill>
                  <a:schemeClr val="bg1"/>
                </a:solidFill>
              </a:rPr>
              <a:t>waka</a:t>
            </a:r>
            <a:r>
              <a:rPr lang="en-AU" sz="2000" dirty="0">
                <a:solidFill>
                  <a:schemeClr val="bg1"/>
                </a:solidFill>
              </a:rPr>
              <a:t> now as The Milky Way. </a:t>
            </a:r>
          </a:p>
        </p:txBody>
      </p:sp>
    </p:spTree>
    <p:extLst>
      <p:ext uri="{BB962C8B-B14F-4D97-AF65-F5344CB8AC3E}">
        <p14:creationId xmlns:p14="http://schemas.microsoft.com/office/powerpoint/2010/main" val="300532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 y="-27384"/>
            <a:ext cx="9144000" cy="617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59352" y="1560106"/>
            <a:ext cx="4838331" cy="2646331"/>
            <a:chOff x="1759352" y="2794095"/>
            <a:chExt cx="4838331" cy="2646331"/>
          </a:xfrm>
        </p:grpSpPr>
        <p:sp>
          <p:nvSpPr>
            <p:cNvPr id="6" name="Freeform 5"/>
            <p:cNvSpPr/>
            <p:nvPr/>
          </p:nvSpPr>
          <p:spPr>
            <a:xfrm>
              <a:off x="4051139" y="3592572"/>
              <a:ext cx="2546544" cy="1847854"/>
            </a:xfrm>
            <a:custGeom>
              <a:avLst/>
              <a:gdLst>
                <a:gd name="connsiteX0" fmla="*/ 0 w 2546544"/>
                <a:gd name="connsiteY0" fmla="*/ 1581312 h 1847854"/>
                <a:gd name="connsiteX1" fmla="*/ 57874 w 2546544"/>
                <a:gd name="connsiteY1" fmla="*/ 1569737 h 1847854"/>
                <a:gd name="connsiteX2" fmla="*/ 127322 w 2546544"/>
                <a:gd name="connsiteY2" fmla="*/ 1592886 h 1847854"/>
                <a:gd name="connsiteX3" fmla="*/ 231494 w 2546544"/>
                <a:gd name="connsiteY3" fmla="*/ 1627610 h 1847854"/>
                <a:gd name="connsiteX4" fmla="*/ 266218 w 2546544"/>
                <a:gd name="connsiteY4" fmla="*/ 1639185 h 1847854"/>
                <a:gd name="connsiteX5" fmla="*/ 381965 w 2546544"/>
                <a:gd name="connsiteY5" fmla="*/ 1662334 h 1847854"/>
                <a:gd name="connsiteX6" fmla="*/ 451413 w 2546544"/>
                <a:gd name="connsiteY6" fmla="*/ 1685484 h 1847854"/>
                <a:gd name="connsiteX7" fmla="*/ 555585 w 2546544"/>
                <a:gd name="connsiteY7" fmla="*/ 1697058 h 1847854"/>
                <a:gd name="connsiteX8" fmla="*/ 601884 w 2546544"/>
                <a:gd name="connsiteY8" fmla="*/ 1708633 h 1847854"/>
                <a:gd name="connsiteX9" fmla="*/ 902826 w 2546544"/>
                <a:gd name="connsiteY9" fmla="*/ 1731782 h 1847854"/>
                <a:gd name="connsiteX10" fmla="*/ 1088020 w 2546544"/>
                <a:gd name="connsiteY10" fmla="*/ 1754932 h 1847854"/>
                <a:gd name="connsiteX11" fmla="*/ 1238491 w 2546544"/>
                <a:gd name="connsiteY11" fmla="*/ 1778081 h 1847854"/>
                <a:gd name="connsiteX12" fmla="*/ 1400537 w 2546544"/>
                <a:gd name="connsiteY12" fmla="*/ 1789656 h 1847854"/>
                <a:gd name="connsiteX13" fmla="*/ 1446836 w 2546544"/>
                <a:gd name="connsiteY13" fmla="*/ 1801231 h 1847854"/>
                <a:gd name="connsiteX14" fmla="*/ 1481560 w 2546544"/>
                <a:gd name="connsiteY14" fmla="*/ 1812805 h 1847854"/>
                <a:gd name="connsiteX15" fmla="*/ 1666755 w 2546544"/>
                <a:gd name="connsiteY15" fmla="*/ 1824380 h 1847854"/>
                <a:gd name="connsiteX16" fmla="*/ 1967696 w 2546544"/>
                <a:gd name="connsiteY16" fmla="*/ 1835955 h 1847854"/>
                <a:gd name="connsiteX17" fmla="*/ 2037145 w 2546544"/>
                <a:gd name="connsiteY17" fmla="*/ 1812805 h 1847854"/>
                <a:gd name="connsiteX18" fmla="*/ 2071869 w 2546544"/>
                <a:gd name="connsiteY18" fmla="*/ 1801231 h 1847854"/>
                <a:gd name="connsiteX19" fmla="*/ 2095018 w 2546544"/>
                <a:gd name="connsiteY19" fmla="*/ 1778081 h 1847854"/>
                <a:gd name="connsiteX20" fmla="*/ 2164466 w 2546544"/>
                <a:gd name="connsiteY20" fmla="*/ 1731782 h 1847854"/>
                <a:gd name="connsiteX21" fmla="*/ 2199190 w 2546544"/>
                <a:gd name="connsiteY21" fmla="*/ 1662334 h 1847854"/>
                <a:gd name="connsiteX22" fmla="*/ 2222339 w 2546544"/>
                <a:gd name="connsiteY22" fmla="*/ 1627610 h 1847854"/>
                <a:gd name="connsiteX23" fmla="*/ 2245489 w 2546544"/>
                <a:gd name="connsiteY23" fmla="*/ 1558162 h 1847854"/>
                <a:gd name="connsiteX24" fmla="*/ 2280213 w 2546544"/>
                <a:gd name="connsiteY24" fmla="*/ 1453990 h 1847854"/>
                <a:gd name="connsiteX25" fmla="*/ 2314937 w 2546544"/>
                <a:gd name="connsiteY25" fmla="*/ 1349818 h 1847854"/>
                <a:gd name="connsiteX26" fmla="*/ 2326512 w 2546544"/>
                <a:gd name="connsiteY26" fmla="*/ 1315094 h 1847854"/>
                <a:gd name="connsiteX27" fmla="*/ 2349661 w 2546544"/>
                <a:gd name="connsiteY27" fmla="*/ 1291944 h 1847854"/>
                <a:gd name="connsiteX28" fmla="*/ 2372810 w 2546544"/>
                <a:gd name="connsiteY28" fmla="*/ 1199347 h 1847854"/>
                <a:gd name="connsiteX29" fmla="*/ 2384385 w 2546544"/>
                <a:gd name="connsiteY29" fmla="*/ 1153048 h 1847854"/>
                <a:gd name="connsiteX30" fmla="*/ 2430684 w 2546544"/>
                <a:gd name="connsiteY30" fmla="*/ 921555 h 1847854"/>
                <a:gd name="connsiteX31" fmla="*/ 2453833 w 2546544"/>
                <a:gd name="connsiteY31" fmla="*/ 852106 h 1847854"/>
                <a:gd name="connsiteX32" fmla="*/ 2465408 w 2546544"/>
                <a:gd name="connsiteY32" fmla="*/ 817382 h 1847854"/>
                <a:gd name="connsiteX33" fmla="*/ 2488557 w 2546544"/>
                <a:gd name="connsiteY33" fmla="*/ 724785 h 1847854"/>
                <a:gd name="connsiteX34" fmla="*/ 2500132 w 2546544"/>
                <a:gd name="connsiteY34" fmla="*/ 666912 h 1847854"/>
                <a:gd name="connsiteX35" fmla="*/ 2511707 w 2546544"/>
                <a:gd name="connsiteY35" fmla="*/ 632187 h 1847854"/>
                <a:gd name="connsiteX36" fmla="*/ 2523281 w 2546544"/>
                <a:gd name="connsiteY36" fmla="*/ 574314 h 1847854"/>
                <a:gd name="connsiteX37" fmla="*/ 2534856 w 2546544"/>
                <a:gd name="connsiteY37" fmla="*/ 377544 h 1847854"/>
                <a:gd name="connsiteX38" fmla="*/ 2534856 w 2546544"/>
                <a:gd name="connsiteY38" fmla="*/ 169200 h 1847854"/>
                <a:gd name="connsiteX39" fmla="*/ 2511707 w 2546544"/>
                <a:gd name="connsiteY39" fmla="*/ 99752 h 1847854"/>
                <a:gd name="connsiteX40" fmla="*/ 2465408 w 2546544"/>
                <a:gd name="connsiteY40" fmla="*/ 53453 h 1847854"/>
                <a:gd name="connsiteX41" fmla="*/ 2430684 w 2546544"/>
                <a:gd name="connsiteY41" fmla="*/ 41879 h 1847854"/>
                <a:gd name="connsiteX42" fmla="*/ 2245489 w 2546544"/>
                <a:gd name="connsiteY42" fmla="*/ 30304 h 1847854"/>
                <a:gd name="connsiteX43" fmla="*/ 2199190 w 2546544"/>
                <a:gd name="connsiteY43" fmla="*/ 76603 h 1847854"/>
                <a:gd name="connsiteX44" fmla="*/ 2164466 w 2546544"/>
                <a:gd name="connsiteY44" fmla="*/ 146051 h 1847854"/>
                <a:gd name="connsiteX45" fmla="*/ 2152891 w 2546544"/>
                <a:gd name="connsiteY45" fmla="*/ 180775 h 1847854"/>
                <a:gd name="connsiteX46" fmla="*/ 2083443 w 2546544"/>
                <a:gd name="connsiteY46" fmla="*/ 273372 h 1847854"/>
                <a:gd name="connsiteX47" fmla="*/ 2071869 w 2546544"/>
                <a:gd name="connsiteY47" fmla="*/ 308096 h 1847854"/>
                <a:gd name="connsiteX48" fmla="*/ 2048719 w 2546544"/>
                <a:gd name="connsiteY48" fmla="*/ 331246 h 1847854"/>
                <a:gd name="connsiteX49" fmla="*/ 2025570 w 2546544"/>
                <a:gd name="connsiteY49" fmla="*/ 412269 h 1847854"/>
                <a:gd name="connsiteX50" fmla="*/ 1967696 w 2546544"/>
                <a:gd name="connsiteY50" fmla="*/ 458567 h 1847854"/>
                <a:gd name="connsiteX51" fmla="*/ 1921398 w 2546544"/>
                <a:gd name="connsiteY51" fmla="*/ 528015 h 1847854"/>
                <a:gd name="connsiteX52" fmla="*/ 1851950 w 2546544"/>
                <a:gd name="connsiteY52" fmla="*/ 736360 h 1847854"/>
                <a:gd name="connsiteX53" fmla="*/ 1840375 w 2546544"/>
                <a:gd name="connsiteY53" fmla="*/ 771084 h 1847854"/>
                <a:gd name="connsiteX54" fmla="*/ 1828800 w 2546544"/>
                <a:gd name="connsiteY54" fmla="*/ 805808 h 1847854"/>
                <a:gd name="connsiteX55" fmla="*/ 1805651 w 2546544"/>
                <a:gd name="connsiteY55" fmla="*/ 840532 h 1847854"/>
                <a:gd name="connsiteX56" fmla="*/ 1794076 w 2546544"/>
                <a:gd name="connsiteY56" fmla="*/ 875256 h 1847854"/>
                <a:gd name="connsiteX57" fmla="*/ 1747777 w 2546544"/>
                <a:gd name="connsiteY57" fmla="*/ 933129 h 1847854"/>
                <a:gd name="connsiteX58" fmla="*/ 1724628 w 2546544"/>
                <a:gd name="connsiteY58" fmla="*/ 1002577 h 1847854"/>
                <a:gd name="connsiteX59" fmla="*/ 1713053 w 2546544"/>
                <a:gd name="connsiteY59" fmla="*/ 1037301 h 1847854"/>
                <a:gd name="connsiteX60" fmla="*/ 1689904 w 2546544"/>
                <a:gd name="connsiteY60" fmla="*/ 1060451 h 1847854"/>
                <a:gd name="connsiteX61" fmla="*/ 1643605 w 2546544"/>
                <a:gd name="connsiteY61" fmla="*/ 1118324 h 1847854"/>
                <a:gd name="connsiteX62" fmla="*/ 1620456 w 2546544"/>
                <a:gd name="connsiteY62" fmla="*/ 1153048 h 1847854"/>
                <a:gd name="connsiteX63" fmla="*/ 1527858 w 2546544"/>
                <a:gd name="connsiteY63" fmla="*/ 1234071 h 1847854"/>
                <a:gd name="connsiteX64" fmla="*/ 1493134 w 2546544"/>
                <a:gd name="connsiteY64" fmla="*/ 1245646 h 1847854"/>
                <a:gd name="connsiteX65" fmla="*/ 1481560 w 2546544"/>
                <a:gd name="connsiteY65" fmla="*/ 1280370 h 1847854"/>
                <a:gd name="connsiteX66" fmla="*/ 1446836 w 2546544"/>
                <a:gd name="connsiteY66" fmla="*/ 1291944 h 1847854"/>
                <a:gd name="connsiteX67" fmla="*/ 1412112 w 2546544"/>
                <a:gd name="connsiteY67" fmla="*/ 1315094 h 1847854"/>
                <a:gd name="connsiteX68" fmla="*/ 1342664 w 2546544"/>
                <a:gd name="connsiteY68" fmla="*/ 1349818 h 1847854"/>
                <a:gd name="connsiteX69" fmla="*/ 1088020 w 2546544"/>
                <a:gd name="connsiteY69" fmla="*/ 1326669 h 1847854"/>
                <a:gd name="connsiteX70" fmla="*/ 1018572 w 2546544"/>
                <a:gd name="connsiteY70" fmla="*/ 1303519 h 1847854"/>
                <a:gd name="connsiteX71" fmla="*/ 983848 w 2546544"/>
                <a:gd name="connsiteY71" fmla="*/ 1291944 h 1847854"/>
                <a:gd name="connsiteX72" fmla="*/ 914400 w 2546544"/>
                <a:gd name="connsiteY72" fmla="*/ 1245646 h 1847854"/>
                <a:gd name="connsiteX73" fmla="*/ 879676 w 2546544"/>
                <a:gd name="connsiteY73" fmla="*/ 1234071 h 1847854"/>
                <a:gd name="connsiteX74" fmla="*/ 810228 w 2546544"/>
                <a:gd name="connsiteY74" fmla="*/ 1187772 h 1847854"/>
                <a:gd name="connsiteX75" fmla="*/ 775504 w 2546544"/>
                <a:gd name="connsiteY75" fmla="*/ 1164623 h 1847854"/>
                <a:gd name="connsiteX76" fmla="*/ 694481 w 2546544"/>
                <a:gd name="connsiteY76" fmla="*/ 1153048 h 1847854"/>
                <a:gd name="connsiteX77" fmla="*/ 625033 w 2546544"/>
                <a:gd name="connsiteY77" fmla="*/ 1129899 h 1847854"/>
                <a:gd name="connsiteX78" fmla="*/ 590309 w 2546544"/>
                <a:gd name="connsiteY78" fmla="*/ 1106750 h 1847854"/>
                <a:gd name="connsiteX79" fmla="*/ 520861 w 2546544"/>
                <a:gd name="connsiteY79" fmla="*/ 1083600 h 18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46544" h="1847854">
                  <a:moveTo>
                    <a:pt x="0" y="1581312"/>
                  </a:moveTo>
                  <a:cubicBezTo>
                    <a:pt x="19291" y="1577454"/>
                    <a:pt x="38281" y="1567956"/>
                    <a:pt x="57874" y="1569737"/>
                  </a:cubicBezTo>
                  <a:cubicBezTo>
                    <a:pt x="82175" y="1571946"/>
                    <a:pt x="104173" y="1585170"/>
                    <a:pt x="127322" y="1592886"/>
                  </a:cubicBezTo>
                  <a:lnTo>
                    <a:pt x="231494" y="1627610"/>
                  </a:lnTo>
                  <a:cubicBezTo>
                    <a:pt x="243069" y="1631468"/>
                    <a:pt x="254183" y="1637179"/>
                    <a:pt x="266218" y="1639185"/>
                  </a:cubicBezTo>
                  <a:cubicBezTo>
                    <a:pt x="313134" y="1647005"/>
                    <a:pt x="338807" y="1649387"/>
                    <a:pt x="381965" y="1662334"/>
                  </a:cubicBezTo>
                  <a:cubicBezTo>
                    <a:pt x="405338" y="1669346"/>
                    <a:pt x="427161" y="1682789"/>
                    <a:pt x="451413" y="1685484"/>
                  </a:cubicBezTo>
                  <a:lnTo>
                    <a:pt x="555585" y="1697058"/>
                  </a:lnTo>
                  <a:cubicBezTo>
                    <a:pt x="571018" y="1700916"/>
                    <a:pt x="586136" y="1706383"/>
                    <a:pt x="601884" y="1708633"/>
                  </a:cubicBezTo>
                  <a:cubicBezTo>
                    <a:pt x="684627" y="1720454"/>
                    <a:pt x="829753" y="1727215"/>
                    <a:pt x="902826" y="1731782"/>
                  </a:cubicBezTo>
                  <a:cubicBezTo>
                    <a:pt x="990174" y="1760899"/>
                    <a:pt x="905180" y="1735686"/>
                    <a:pt x="1088020" y="1754932"/>
                  </a:cubicBezTo>
                  <a:cubicBezTo>
                    <a:pt x="1348526" y="1782353"/>
                    <a:pt x="943424" y="1749979"/>
                    <a:pt x="1238491" y="1778081"/>
                  </a:cubicBezTo>
                  <a:cubicBezTo>
                    <a:pt x="1292400" y="1783215"/>
                    <a:pt x="1346522" y="1785798"/>
                    <a:pt x="1400537" y="1789656"/>
                  </a:cubicBezTo>
                  <a:cubicBezTo>
                    <a:pt x="1415970" y="1793514"/>
                    <a:pt x="1431540" y="1796861"/>
                    <a:pt x="1446836" y="1801231"/>
                  </a:cubicBezTo>
                  <a:cubicBezTo>
                    <a:pt x="1458567" y="1804583"/>
                    <a:pt x="1469426" y="1811528"/>
                    <a:pt x="1481560" y="1812805"/>
                  </a:cubicBezTo>
                  <a:cubicBezTo>
                    <a:pt x="1543072" y="1819280"/>
                    <a:pt x="1605023" y="1820522"/>
                    <a:pt x="1666755" y="1824380"/>
                  </a:cubicBezTo>
                  <a:cubicBezTo>
                    <a:pt x="1859067" y="1856432"/>
                    <a:pt x="1758833" y="1850873"/>
                    <a:pt x="1967696" y="1835955"/>
                  </a:cubicBezTo>
                  <a:lnTo>
                    <a:pt x="2037145" y="1812805"/>
                  </a:lnTo>
                  <a:lnTo>
                    <a:pt x="2071869" y="1801231"/>
                  </a:lnTo>
                  <a:cubicBezTo>
                    <a:pt x="2079585" y="1793514"/>
                    <a:pt x="2086288" y="1784629"/>
                    <a:pt x="2095018" y="1778081"/>
                  </a:cubicBezTo>
                  <a:cubicBezTo>
                    <a:pt x="2117276" y="1761388"/>
                    <a:pt x="2164466" y="1731782"/>
                    <a:pt x="2164466" y="1731782"/>
                  </a:cubicBezTo>
                  <a:cubicBezTo>
                    <a:pt x="2230808" y="1632268"/>
                    <a:pt x="2151269" y="1758176"/>
                    <a:pt x="2199190" y="1662334"/>
                  </a:cubicBezTo>
                  <a:cubicBezTo>
                    <a:pt x="2205411" y="1649892"/>
                    <a:pt x="2216689" y="1640322"/>
                    <a:pt x="2222339" y="1627610"/>
                  </a:cubicBezTo>
                  <a:cubicBezTo>
                    <a:pt x="2232249" y="1605312"/>
                    <a:pt x="2237772" y="1581311"/>
                    <a:pt x="2245489" y="1558162"/>
                  </a:cubicBezTo>
                  <a:lnTo>
                    <a:pt x="2280213" y="1453990"/>
                  </a:lnTo>
                  <a:lnTo>
                    <a:pt x="2314937" y="1349818"/>
                  </a:lnTo>
                  <a:cubicBezTo>
                    <a:pt x="2318795" y="1338243"/>
                    <a:pt x="2317885" y="1323721"/>
                    <a:pt x="2326512" y="1315094"/>
                  </a:cubicBezTo>
                  <a:lnTo>
                    <a:pt x="2349661" y="1291944"/>
                  </a:lnTo>
                  <a:lnTo>
                    <a:pt x="2372810" y="1199347"/>
                  </a:lnTo>
                  <a:cubicBezTo>
                    <a:pt x="2376668" y="1183914"/>
                    <a:pt x="2381770" y="1168740"/>
                    <a:pt x="2384385" y="1153048"/>
                  </a:cubicBezTo>
                  <a:cubicBezTo>
                    <a:pt x="2395785" y="1084645"/>
                    <a:pt x="2407659" y="990633"/>
                    <a:pt x="2430684" y="921555"/>
                  </a:cubicBezTo>
                  <a:lnTo>
                    <a:pt x="2453833" y="852106"/>
                  </a:lnTo>
                  <a:cubicBezTo>
                    <a:pt x="2457691" y="840531"/>
                    <a:pt x="2462449" y="829219"/>
                    <a:pt x="2465408" y="817382"/>
                  </a:cubicBezTo>
                  <a:cubicBezTo>
                    <a:pt x="2473124" y="786516"/>
                    <a:pt x="2482317" y="755983"/>
                    <a:pt x="2488557" y="724785"/>
                  </a:cubicBezTo>
                  <a:cubicBezTo>
                    <a:pt x="2492415" y="705494"/>
                    <a:pt x="2495360" y="685998"/>
                    <a:pt x="2500132" y="666912"/>
                  </a:cubicBezTo>
                  <a:cubicBezTo>
                    <a:pt x="2503091" y="655075"/>
                    <a:pt x="2508748" y="644024"/>
                    <a:pt x="2511707" y="632187"/>
                  </a:cubicBezTo>
                  <a:cubicBezTo>
                    <a:pt x="2516478" y="613101"/>
                    <a:pt x="2519423" y="593605"/>
                    <a:pt x="2523281" y="574314"/>
                  </a:cubicBezTo>
                  <a:cubicBezTo>
                    <a:pt x="2527139" y="508724"/>
                    <a:pt x="2530002" y="443068"/>
                    <a:pt x="2534856" y="377544"/>
                  </a:cubicBezTo>
                  <a:cubicBezTo>
                    <a:pt x="2542953" y="268243"/>
                    <a:pt x="2556514" y="270272"/>
                    <a:pt x="2534856" y="169200"/>
                  </a:cubicBezTo>
                  <a:cubicBezTo>
                    <a:pt x="2529743" y="145340"/>
                    <a:pt x="2528961" y="117006"/>
                    <a:pt x="2511707" y="99752"/>
                  </a:cubicBezTo>
                  <a:cubicBezTo>
                    <a:pt x="2496274" y="84319"/>
                    <a:pt x="2486114" y="60354"/>
                    <a:pt x="2465408" y="53453"/>
                  </a:cubicBezTo>
                  <a:lnTo>
                    <a:pt x="2430684" y="41879"/>
                  </a:lnTo>
                  <a:cubicBezTo>
                    <a:pt x="2374870" y="-13935"/>
                    <a:pt x="2390493" y="-9975"/>
                    <a:pt x="2245489" y="30304"/>
                  </a:cubicBezTo>
                  <a:cubicBezTo>
                    <a:pt x="2224460" y="36146"/>
                    <a:pt x="2199190" y="76603"/>
                    <a:pt x="2199190" y="76603"/>
                  </a:cubicBezTo>
                  <a:cubicBezTo>
                    <a:pt x="2170096" y="163883"/>
                    <a:pt x="2209342" y="56300"/>
                    <a:pt x="2164466" y="146051"/>
                  </a:cubicBezTo>
                  <a:cubicBezTo>
                    <a:pt x="2159010" y="156964"/>
                    <a:pt x="2158816" y="170110"/>
                    <a:pt x="2152891" y="180775"/>
                  </a:cubicBezTo>
                  <a:cubicBezTo>
                    <a:pt x="2120169" y="239674"/>
                    <a:pt x="2118567" y="238250"/>
                    <a:pt x="2083443" y="273372"/>
                  </a:cubicBezTo>
                  <a:cubicBezTo>
                    <a:pt x="2079585" y="284947"/>
                    <a:pt x="2078146" y="297634"/>
                    <a:pt x="2071869" y="308096"/>
                  </a:cubicBezTo>
                  <a:cubicBezTo>
                    <a:pt x="2066254" y="317454"/>
                    <a:pt x="2053599" y="321485"/>
                    <a:pt x="2048719" y="331246"/>
                  </a:cubicBezTo>
                  <a:cubicBezTo>
                    <a:pt x="2033581" y="361522"/>
                    <a:pt x="2042639" y="383821"/>
                    <a:pt x="2025570" y="412269"/>
                  </a:cubicBezTo>
                  <a:cubicBezTo>
                    <a:pt x="2014575" y="430593"/>
                    <a:pt x="1983466" y="448054"/>
                    <a:pt x="1967696" y="458567"/>
                  </a:cubicBezTo>
                  <a:cubicBezTo>
                    <a:pt x="1952263" y="481716"/>
                    <a:pt x="1930196" y="501621"/>
                    <a:pt x="1921398" y="528015"/>
                  </a:cubicBezTo>
                  <a:lnTo>
                    <a:pt x="1851950" y="736360"/>
                  </a:lnTo>
                  <a:lnTo>
                    <a:pt x="1840375" y="771084"/>
                  </a:lnTo>
                  <a:cubicBezTo>
                    <a:pt x="1836517" y="782659"/>
                    <a:pt x="1835568" y="795656"/>
                    <a:pt x="1828800" y="805808"/>
                  </a:cubicBezTo>
                  <a:cubicBezTo>
                    <a:pt x="1821084" y="817383"/>
                    <a:pt x="1811872" y="828090"/>
                    <a:pt x="1805651" y="840532"/>
                  </a:cubicBezTo>
                  <a:cubicBezTo>
                    <a:pt x="1800195" y="851445"/>
                    <a:pt x="1799532" y="864343"/>
                    <a:pt x="1794076" y="875256"/>
                  </a:cubicBezTo>
                  <a:cubicBezTo>
                    <a:pt x="1779474" y="904461"/>
                    <a:pt x="1769311" y="911596"/>
                    <a:pt x="1747777" y="933129"/>
                  </a:cubicBezTo>
                  <a:lnTo>
                    <a:pt x="1724628" y="1002577"/>
                  </a:lnTo>
                  <a:cubicBezTo>
                    <a:pt x="1720770" y="1014152"/>
                    <a:pt x="1721680" y="1028674"/>
                    <a:pt x="1713053" y="1037301"/>
                  </a:cubicBezTo>
                  <a:lnTo>
                    <a:pt x="1689904" y="1060451"/>
                  </a:lnTo>
                  <a:cubicBezTo>
                    <a:pt x="1667370" y="1128052"/>
                    <a:pt x="1695961" y="1065968"/>
                    <a:pt x="1643605" y="1118324"/>
                  </a:cubicBezTo>
                  <a:cubicBezTo>
                    <a:pt x="1633768" y="1128161"/>
                    <a:pt x="1629509" y="1142486"/>
                    <a:pt x="1620456" y="1153048"/>
                  </a:cubicBezTo>
                  <a:cubicBezTo>
                    <a:pt x="1598939" y="1178151"/>
                    <a:pt x="1557656" y="1217044"/>
                    <a:pt x="1527858" y="1234071"/>
                  </a:cubicBezTo>
                  <a:cubicBezTo>
                    <a:pt x="1517265" y="1240124"/>
                    <a:pt x="1504709" y="1241788"/>
                    <a:pt x="1493134" y="1245646"/>
                  </a:cubicBezTo>
                  <a:cubicBezTo>
                    <a:pt x="1489276" y="1257221"/>
                    <a:pt x="1490187" y="1271743"/>
                    <a:pt x="1481560" y="1280370"/>
                  </a:cubicBezTo>
                  <a:cubicBezTo>
                    <a:pt x="1472933" y="1288997"/>
                    <a:pt x="1457749" y="1286488"/>
                    <a:pt x="1446836" y="1291944"/>
                  </a:cubicBezTo>
                  <a:cubicBezTo>
                    <a:pt x="1434393" y="1298165"/>
                    <a:pt x="1424554" y="1308873"/>
                    <a:pt x="1412112" y="1315094"/>
                  </a:cubicBezTo>
                  <a:cubicBezTo>
                    <a:pt x="1316262" y="1363021"/>
                    <a:pt x="1442187" y="1283470"/>
                    <a:pt x="1342664" y="1349818"/>
                  </a:cubicBezTo>
                  <a:cubicBezTo>
                    <a:pt x="1265154" y="1345258"/>
                    <a:pt x="1168731" y="1348681"/>
                    <a:pt x="1088020" y="1326669"/>
                  </a:cubicBezTo>
                  <a:cubicBezTo>
                    <a:pt x="1064478" y="1320249"/>
                    <a:pt x="1041721" y="1311236"/>
                    <a:pt x="1018572" y="1303519"/>
                  </a:cubicBezTo>
                  <a:cubicBezTo>
                    <a:pt x="1006997" y="1299661"/>
                    <a:pt x="994000" y="1298712"/>
                    <a:pt x="983848" y="1291944"/>
                  </a:cubicBezTo>
                  <a:cubicBezTo>
                    <a:pt x="960699" y="1276511"/>
                    <a:pt x="940794" y="1254444"/>
                    <a:pt x="914400" y="1245646"/>
                  </a:cubicBezTo>
                  <a:cubicBezTo>
                    <a:pt x="902825" y="1241788"/>
                    <a:pt x="890341" y="1239996"/>
                    <a:pt x="879676" y="1234071"/>
                  </a:cubicBezTo>
                  <a:cubicBezTo>
                    <a:pt x="855355" y="1220559"/>
                    <a:pt x="833377" y="1203205"/>
                    <a:pt x="810228" y="1187772"/>
                  </a:cubicBezTo>
                  <a:cubicBezTo>
                    <a:pt x="798653" y="1180056"/>
                    <a:pt x="789275" y="1166590"/>
                    <a:pt x="775504" y="1164623"/>
                  </a:cubicBezTo>
                  <a:lnTo>
                    <a:pt x="694481" y="1153048"/>
                  </a:lnTo>
                  <a:cubicBezTo>
                    <a:pt x="671332" y="1145332"/>
                    <a:pt x="645336" y="1143434"/>
                    <a:pt x="625033" y="1129899"/>
                  </a:cubicBezTo>
                  <a:cubicBezTo>
                    <a:pt x="613458" y="1122183"/>
                    <a:pt x="603021" y="1112400"/>
                    <a:pt x="590309" y="1106750"/>
                  </a:cubicBezTo>
                  <a:cubicBezTo>
                    <a:pt x="568011" y="1096840"/>
                    <a:pt x="520861" y="1083600"/>
                    <a:pt x="520861" y="108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p:cNvSpPr/>
            <p:nvPr/>
          </p:nvSpPr>
          <p:spPr>
            <a:xfrm>
              <a:off x="2187615" y="2794095"/>
              <a:ext cx="2465408" cy="1882077"/>
            </a:xfrm>
            <a:custGeom>
              <a:avLst/>
              <a:gdLst>
                <a:gd name="connsiteX0" fmla="*/ 0 w 2465408"/>
                <a:gd name="connsiteY0" fmla="*/ 18553 h 1882077"/>
                <a:gd name="connsiteX1" fmla="*/ 266218 w 2465408"/>
                <a:gd name="connsiteY1" fmla="*/ 18553 h 1882077"/>
                <a:gd name="connsiteX2" fmla="*/ 300942 w 2465408"/>
                <a:gd name="connsiteY2" fmla="*/ 53277 h 1882077"/>
                <a:gd name="connsiteX3" fmla="*/ 324091 w 2465408"/>
                <a:gd name="connsiteY3" fmla="*/ 122725 h 1882077"/>
                <a:gd name="connsiteX4" fmla="*/ 312517 w 2465408"/>
                <a:gd name="connsiteY4" fmla="*/ 273196 h 1882077"/>
                <a:gd name="connsiteX5" fmla="*/ 289367 w 2465408"/>
                <a:gd name="connsiteY5" fmla="*/ 423667 h 1882077"/>
                <a:gd name="connsiteX6" fmla="*/ 300942 w 2465408"/>
                <a:gd name="connsiteY6" fmla="*/ 643586 h 1882077"/>
                <a:gd name="connsiteX7" fmla="*/ 358815 w 2465408"/>
                <a:gd name="connsiteY7" fmla="*/ 701459 h 1882077"/>
                <a:gd name="connsiteX8" fmla="*/ 381965 w 2465408"/>
                <a:gd name="connsiteY8" fmla="*/ 724609 h 1882077"/>
                <a:gd name="connsiteX9" fmla="*/ 416689 w 2465408"/>
                <a:gd name="connsiteY9" fmla="*/ 747758 h 1882077"/>
                <a:gd name="connsiteX10" fmla="*/ 462988 w 2465408"/>
                <a:gd name="connsiteY10" fmla="*/ 794057 h 1882077"/>
                <a:gd name="connsiteX11" fmla="*/ 486137 w 2465408"/>
                <a:gd name="connsiteY11" fmla="*/ 828781 h 1882077"/>
                <a:gd name="connsiteX12" fmla="*/ 520861 w 2465408"/>
                <a:gd name="connsiteY12" fmla="*/ 840356 h 1882077"/>
                <a:gd name="connsiteX13" fmla="*/ 555585 w 2465408"/>
                <a:gd name="connsiteY13" fmla="*/ 863505 h 1882077"/>
                <a:gd name="connsiteX14" fmla="*/ 601884 w 2465408"/>
                <a:gd name="connsiteY14" fmla="*/ 898229 h 1882077"/>
                <a:gd name="connsiteX15" fmla="*/ 636608 w 2465408"/>
                <a:gd name="connsiteY15" fmla="*/ 921378 h 1882077"/>
                <a:gd name="connsiteX16" fmla="*/ 659757 w 2465408"/>
                <a:gd name="connsiteY16" fmla="*/ 944528 h 1882077"/>
                <a:gd name="connsiteX17" fmla="*/ 694481 w 2465408"/>
                <a:gd name="connsiteY17" fmla="*/ 956102 h 1882077"/>
                <a:gd name="connsiteX18" fmla="*/ 787079 w 2465408"/>
                <a:gd name="connsiteY18" fmla="*/ 1025551 h 1882077"/>
                <a:gd name="connsiteX19" fmla="*/ 821803 w 2465408"/>
                <a:gd name="connsiteY19" fmla="*/ 1048700 h 1882077"/>
                <a:gd name="connsiteX20" fmla="*/ 891251 w 2465408"/>
                <a:gd name="connsiteY20" fmla="*/ 1106573 h 1882077"/>
                <a:gd name="connsiteX21" fmla="*/ 914400 w 2465408"/>
                <a:gd name="connsiteY21" fmla="*/ 1129723 h 1882077"/>
                <a:gd name="connsiteX22" fmla="*/ 949124 w 2465408"/>
                <a:gd name="connsiteY22" fmla="*/ 1141297 h 1882077"/>
                <a:gd name="connsiteX23" fmla="*/ 972274 w 2465408"/>
                <a:gd name="connsiteY23" fmla="*/ 1164447 h 1882077"/>
                <a:gd name="connsiteX24" fmla="*/ 995423 w 2465408"/>
                <a:gd name="connsiteY24" fmla="*/ 1199171 h 1882077"/>
                <a:gd name="connsiteX25" fmla="*/ 1064871 w 2465408"/>
                <a:gd name="connsiteY25" fmla="*/ 1245470 h 1882077"/>
                <a:gd name="connsiteX26" fmla="*/ 1134319 w 2465408"/>
                <a:gd name="connsiteY26" fmla="*/ 1280194 h 1882077"/>
                <a:gd name="connsiteX27" fmla="*/ 1157469 w 2465408"/>
                <a:gd name="connsiteY27" fmla="*/ 1303343 h 1882077"/>
                <a:gd name="connsiteX28" fmla="*/ 1226917 w 2465408"/>
                <a:gd name="connsiteY28" fmla="*/ 1326492 h 1882077"/>
                <a:gd name="connsiteX29" fmla="*/ 1284790 w 2465408"/>
                <a:gd name="connsiteY29" fmla="*/ 1361216 h 1882077"/>
                <a:gd name="connsiteX30" fmla="*/ 1342663 w 2465408"/>
                <a:gd name="connsiteY30" fmla="*/ 1395940 h 1882077"/>
                <a:gd name="connsiteX31" fmla="*/ 1446836 w 2465408"/>
                <a:gd name="connsiteY31" fmla="*/ 1442239 h 1882077"/>
                <a:gd name="connsiteX32" fmla="*/ 1481560 w 2465408"/>
                <a:gd name="connsiteY32" fmla="*/ 1453814 h 1882077"/>
                <a:gd name="connsiteX33" fmla="*/ 1516284 w 2465408"/>
                <a:gd name="connsiteY33" fmla="*/ 1465389 h 1882077"/>
                <a:gd name="connsiteX34" fmla="*/ 1585732 w 2465408"/>
                <a:gd name="connsiteY34" fmla="*/ 1500113 h 1882077"/>
                <a:gd name="connsiteX35" fmla="*/ 1620456 w 2465408"/>
                <a:gd name="connsiteY35" fmla="*/ 1523262 h 1882077"/>
                <a:gd name="connsiteX36" fmla="*/ 1689904 w 2465408"/>
                <a:gd name="connsiteY36" fmla="*/ 1546411 h 1882077"/>
                <a:gd name="connsiteX37" fmla="*/ 1747777 w 2465408"/>
                <a:gd name="connsiteY37" fmla="*/ 1581135 h 1882077"/>
                <a:gd name="connsiteX38" fmla="*/ 1770927 w 2465408"/>
                <a:gd name="connsiteY38" fmla="*/ 1604285 h 1882077"/>
                <a:gd name="connsiteX39" fmla="*/ 1840375 w 2465408"/>
                <a:gd name="connsiteY39" fmla="*/ 1627434 h 1882077"/>
                <a:gd name="connsiteX40" fmla="*/ 1875099 w 2465408"/>
                <a:gd name="connsiteY40" fmla="*/ 1650583 h 1882077"/>
                <a:gd name="connsiteX41" fmla="*/ 1909823 w 2465408"/>
                <a:gd name="connsiteY41" fmla="*/ 1662158 h 1882077"/>
                <a:gd name="connsiteX42" fmla="*/ 1979271 w 2465408"/>
                <a:gd name="connsiteY42" fmla="*/ 1708457 h 1882077"/>
                <a:gd name="connsiteX43" fmla="*/ 2083443 w 2465408"/>
                <a:gd name="connsiteY43" fmla="*/ 1743181 h 1882077"/>
                <a:gd name="connsiteX44" fmla="*/ 2118167 w 2465408"/>
                <a:gd name="connsiteY44" fmla="*/ 1754756 h 1882077"/>
                <a:gd name="connsiteX45" fmla="*/ 2187615 w 2465408"/>
                <a:gd name="connsiteY45" fmla="*/ 1766330 h 1882077"/>
                <a:gd name="connsiteX46" fmla="*/ 2257063 w 2465408"/>
                <a:gd name="connsiteY46" fmla="*/ 1789480 h 1882077"/>
                <a:gd name="connsiteX47" fmla="*/ 2314937 w 2465408"/>
                <a:gd name="connsiteY47" fmla="*/ 1835778 h 1882077"/>
                <a:gd name="connsiteX48" fmla="*/ 2349661 w 2465408"/>
                <a:gd name="connsiteY48" fmla="*/ 1847353 h 1882077"/>
                <a:gd name="connsiteX49" fmla="*/ 2419109 w 2465408"/>
                <a:gd name="connsiteY49" fmla="*/ 1882077 h 1882077"/>
                <a:gd name="connsiteX50" fmla="*/ 2453833 w 2465408"/>
                <a:gd name="connsiteY50" fmla="*/ 1835778 h 1882077"/>
                <a:gd name="connsiteX51" fmla="*/ 2453833 w 2465408"/>
                <a:gd name="connsiteY51" fmla="*/ 1824204 h 188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65408" h="1882077">
                  <a:moveTo>
                    <a:pt x="0" y="18553"/>
                  </a:moveTo>
                  <a:cubicBezTo>
                    <a:pt x="103797" y="-2207"/>
                    <a:pt x="117006" y="-9869"/>
                    <a:pt x="266218" y="18553"/>
                  </a:cubicBezTo>
                  <a:cubicBezTo>
                    <a:pt x="282298" y="21616"/>
                    <a:pt x="289367" y="41702"/>
                    <a:pt x="300942" y="53277"/>
                  </a:cubicBezTo>
                  <a:cubicBezTo>
                    <a:pt x="308658" y="76426"/>
                    <a:pt x="325962" y="98395"/>
                    <a:pt x="324091" y="122725"/>
                  </a:cubicBezTo>
                  <a:cubicBezTo>
                    <a:pt x="320233" y="172882"/>
                    <a:pt x="317522" y="223140"/>
                    <a:pt x="312517" y="273196"/>
                  </a:cubicBezTo>
                  <a:cubicBezTo>
                    <a:pt x="308794" y="310429"/>
                    <a:pt x="295818" y="384964"/>
                    <a:pt x="289367" y="423667"/>
                  </a:cubicBezTo>
                  <a:cubicBezTo>
                    <a:pt x="293225" y="496973"/>
                    <a:pt x="291024" y="570851"/>
                    <a:pt x="300942" y="643586"/>
                  </a:cubicBezTo>
                  <a:cubicBezTo>
                    <a:pt x="305194" y="674768"/>
                    <a:pt x="339130" y="685711"/>
                    <a:pt x="358815" y="701459"/>
                  </a:cubicBezTo>
                  <a:cubicBezTo>
                    <a:pt x="367337" y="708276"/>
                    <a:pt x="373443" y="717792"/>
                    <a:pt x="381965" y="724609"/>
                  </a:cubicBezTo>
                  <a:cubicBezTo>
                    <a:pt x="392828" y="733299"/>
                    <a:pt x="406127" y="738705"/>
                    <a:pt x="416689" y="747758"/>
                  </a:cubicBezTo>
                  <a:cubicBezTo>
                    <a:pt x="433260" y="761962"/>
                    <a:pt x="450881" y="775897"/>
                    <a:pt x="462988" y="794057"/>
                  </a:cubicBezTo>
                  <a:cubicBezTo>
                    <a:pt x="470704" y="805632"/>
                    <a:pt x="475274" y="820091"/>
                    <a:pt x="486137" y="828781"/>
                  </a:cubicBezTo>
                  <a:cubicBezTo>
                    <a:pt x="495664" y="836403"/>
                    <a:pt x="509948" y="834900"/>
                    <a:pt x="520861" y="840356"/>
                  </a:cubicBezTo>
                  <a:cubicBezTo>
                    <a:pt x="533303" y="846577"/>
                    <a:pt x="544265" y="855419"/>
                    <a:pt x="555585" y="863505"/>
                  </a:cubicBezTo>
                  <a:cubicBezTo>
                    <a:pt x="571283" y="874718"/>
                    <a:pt x="586186" y="887016"/>
                    <a:pt x="601884" y="898229"/>
                  </a:cubicBezTo>
                  <a:cubicBezTo>
                    <a:pt x="613204" y="906315"/>
                    <a:pt x="625745" y="912688"/>
                    <a:pt x="636608" y="921378"/>
                  </a:cubicBezTo>
                  <a:cubicBezTo>
                    <a:pt x="645129" y="928195"/>
                    <a:pt x="650399" y="938913"/>
                    <a:pt x="659757" y="944528"/>
                  </a:cubicBezTo>
                  <a:cubicBezTo>
                    <a:pt x="670219" y="950805"/>
                    <a:pt x="682906" y="952244"/>
                    <a:pt x="694481" y="956102"/>
                  </a:cubicBezTo>
                  <a:cubicBezTo>
                    <a:pt x="737304" y="998925"/>
                    <a:pt x="708552" y="973200"/>
                    <a:pt x="787079" y="1025551"/>
                  </a:cubicBezTo>
                  <a:cubicBezTo>
                    <a:pt x="798654" y="1033267"/>
                    <a:pt x="811966" y="1038863"/>
                    <a:pt x="821803" y="1048700"/>
                  </a:cubicBezTo>
                  <a:cubicBezTo>
                    <a:pt x="904295" y="1131192"/>
                    <a:pt x="810671" y="1042108"/>
                    <a:pt x="891251" y="1106573"/>
                  </a:cubicBezTo>
                  <a:cubicBezTo>
                    <a:pt x="899772" y="1113390"/>
                    <a:pt x="905042" y="1124108"/>
                    <a:pt x="914400" y="1129723"/>
                  </a:cubicBezTo>
                  <a:cubicBezTo>
                    <a:pt x="924862" y="1136000"/>
                    <a:pt x="937549" y="1137439"/>
                    <a:pt x="949124" y="1141297"/>
                  </a:cubicBezTo>
                  <a:cubicBezTo>
                    <a:pt x="956841" y="1149014"/>
                    <a:pt x="965457" y="1155925"/>
                    <a:pt x="972274" y="1164447"/>
                  </a:cubicBezTo>
                  <a:cubicBezTo>
                    <a:pt x="980964" y="1175310"/>
                    <a:pt x="984954" y="1190011"/>
                    <a:pt x="995423" y="1199171"/>
                  </a:cubicBezTo>
                  <a:cubicBezTo>
                    <a:pt x="1016361" y="1217492"/>
                    <a:pt x="1041722" y="1230037"/>
                    <a:pt x="1064871" y="1245470"/>
                  </a:cubicBezTo>
                  <a:cubicBezTo>
                    <a:pt x="1109745" y="1275386"/>
                    <a:pt x="1086399" y="1264220"/>
                    <a:pt x="1134319" y="1280194"/>
                  </a:cubicBezTo>
                  <a:cubicBezTo>
                    <a:pt x="1142036" y="1287910"/>
                    <a:pt x="1147708" y="1298463"/>
                    <a:pt x="1157469" y="1303343"/>
                  </a:cubicBezTo>
                  <a:cubicBezTo>
                    <a:pt x="1179294" y="1314255"/>
                    <a:pt x="1226917" y="1326492"/>
                    <a:pt x="1226917" y="1326492"/>
                  </a:cubicBezTo>
                  <a:cubicBezTo>
                    <a:pt x="1285572" y="1385149"/>
                    <a:pt x="1209662" y="1316139"/>
                    <a:pt x="1284790" y="1361216"/>
                  </a:cubicBezTo>
                  <a:cubicBezTo>
                    <a:pt x="1364231" y="1408881"/>
                    <a:pt x="1244296" y="1363153"/>
                    <a:pt x="1342663" y="1395940"/>
                  </a:cubicBezTo>
                  <a:cubicBezTo>
                    <a:pt x="1397692" y="1432626"/>
                    <a:pt x="1364189" y="1414690"/>
                    <a:pt x="1446836" y="1442239"/>
                  </a:cubicBezTo>
                  <a:lnTo>
                    <a:pt x="1481560" y="1453814"/>
                  </a:lnTo>
                  <a:cubicBezTo>
                    <a:pt x="1493135" y="1457672"/>
                    <a:pt x="1506132" y="1458621"/>
                    <a:pt x="1516284" y="1465389"/>
                  </a:cubicBezTo>
                  <a:cubicBezTo>
                    <a:pt x="1615798" y="1531731"/>
                    <a:pt x="1489890" y="1452192"/>
                    <a:pt x="1585732" y="1500113"/>
                  </a:cubicBezTo>
                  <a:cubicBezTo>
                    <a:pt x="1598174" y="1506334"/>
                    <a:pt x="1607744" y="1517612"/>
                    <a:pt x="1620456" y="1523262"/>
                  </a:cubicBezTo>
                  <a:cubicBezTo>
                    <a:pt x="1642754" y="1533172"/>
                    <a:pt x="1689904" y="1546411"/>
                    <a:pt x="1689904" y="1546411"/>
                  </a:cubicBezTo>
                  <a:cubicBezTo>
                    <a:pt x="1748557" y="1605066"/>
                    <a:pt x="1672651" y="1536060"/>
                    <a:pt x="1747777" y="1581135"/>
                  </a:cubicBezTo>
                  <a:cubicBezTo>
                    <a:pt x="1757135" y="1586750"/>
                    <a:pt x="1761166" y="1599405"/>
                    <a:pt x="1770927" y="1604285"/>
                  </a:cubicBezTo>
                  <a:cubicBezTo>
                    <a:pt x="1792752" y="1615198"/>
                    <a:pt x="1820072" y="1613899"/>
                    <a:pt x="1840375" y="1627434"/>
                  </a:cubicBezTo>
                  <a:cubicBezTo>
                    <a:pt x="1851950" y="1635150"/>
                    <a:pt x="1862657" y="1644362"/>
                    <a:pt x="1875099" y="1650583"/>
                  </a:cubicBezTo>
                  <a:cubicBezTo>
                    <a:pt x="1886012" y="1656039"/>
                    <a:pt x="1899158" y="1656233"/>
                    <a:pt x="1909823" y="1662158"/>
                  </a:cubicBezTo>
                  <a:cubicBezTo>
                    <a:pt x="1934144" y="1675670"/>
                    <a:pt x="1952877" y="1699659"/>
                    <a:pt x="1979271" y="1708457"/>
                  </a:cubicBezTo>
                  <a:lnTo>
                    <a:pt x="2083443" y="1743181"/>
                  </a:lnTo>
                  <a:cubicBezTo>
                    <a:pt x="2095018" y="1747039"/>
                    <a:pt x="2106132" y="1752750"/>
                    <a:pt x="2118167" y="1754756"/>
                  </a:cubicBezTo>
                  <a:lnTo>
                    <a:pt x="2187615" y="1766330"/>
                  </a:lnTo>
                  <a:cubicBezTo>
                    <a:pt x="2210764" y="1774047"/>
                    <a:pt x="2239808" y="1772226"/>
                    <a:pt x="2257063" y="1789480"/>
                  </a:cubicBezTo>
                  <a:cubicBezTo>
                    <a:pt x="2278595" y="1811011"/>
                    <a:pt x="2285735" y="1821177"/>
                    <a:pt x="2314937" y="1835778"/>
                  </a:cubicBezTo>
                  <a:cubicBezTo>
                    <a:pt x="2325850" y="1841234"/>
                    <a:pt x="2338748" y="1841897"/>
                    <a:pt x="2349661" y="1847353"/>
                  </a:cubicBezTo>
                  <a:cubicBezTo>
                    <a:pt x="2439412" y="1892229"/>
                    <a:pt x="2331829" y="1852983"/>
                    <a:pt x="2419109" y="1882077"/>
                  </a:cubicBezTo>
                  <a:cubicBezTo>
                    <a:pt x="2482339" y="1866269"/>
                    <a:pt x="2466532" y="1886570"/>
                    <a:pt x="2453833" y="1835778"/>
                  </a:cubicBezTo>
                  <a:cubicBezTo>
                    <a:pt x="2452897" y="1832035"/>
                    <a:pt x="2453833" y="1828062"/>
                    <a:pt x="2453833" y="18242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1759352" y="2847372"/>
              <a:ext cx="2384478" cy="2291787"/>
            </a:xfrm>
            <a:custGeom>
              <a:avLst/>
              <a:gdLst>
                <a:gd name="connsiteX0" fmla="*/ 393539 w 2384478"/>
                <a:gd name="connsiteY0" fmla="*/ 0 h 2291787"/>
                <a:gd name="connsiteX1" fmla="*/ 347240 w 2384478"/>
                <a:gd name="connsiteY1" fmla="*/ 57874 h 2291787"/>
                <a:gd name="connsiteX2" fmla="*/ 324091 w 2384478"/>
                <a:gd name="connsiteY2" fmla="*/ 92598 h 2291787"/>
                <a:gd name="connsiteX3" fmla="*/ 289367 w 2384478"/>
                <a:gd name="connsiteY3" fmla="*/ 127322 h 2291787"/>
                <a:gd name="connsiteX4" fmla="*/ 266218 w 2384478"/>
                <a:gd name="connsiteY4" fmla="*/ 162046 h 2291787"/>
                <a:gd name="connsiteX5" fmla="*/ 208344 w 2384478"/>
                <a:gd name="connsiteY5" fmla="*/ 219919 h 2291787"/>
                <a:gd name="connsiteX6" fmla="*/ 162045 w 2384478"/>
                <a:gd name="connsiteY6" fmla="*/ 266218 h 2291787"/>
                <a:gd name="connsiteX7" fmla="*/ 127321 w 2384478"/>
                <a:gd name="connsiteY7" fmla="*/ 300942 h 2291787"/>
                <a:gd name="connsiteX8" fmla="*/ 115747 w 2384478"/>
                <a:gd name="connsiteY8" fmla="*/ 335666 h 2291787"/>
                <a:gd name="connsiteX9" fmla="*/ 92597 w 2384478"/>
                <a:gd name="connsiteY9" fmla="*/ 358815 h 2291787"/>
                <a:gd name="connsiteX10" fmla="*/ 69448 w 2384478"/>
                <a:gd name="connsiteY10" fmla="*/ 428263 h 2291787"/>
                <a:gd name="connsiteX11" fmla="*/ 34724 w 2384478"/>
                <a:gd name="connsiteY11" fmla="*/ 532436 h 2291787"/>
                <a:gd name="connsiteX12" fmla="*/ 23149 w 2384478"/>
                <a:gd name="connsiteY12" fmla="*/ 567160 h 2291787"/>
                <a:gd name="connsiteX13" fmla="*/ 0 w 2384478"/>
                <a:gd name="connsiteY13" fmla="*/ 601884 h 2291787"/>
                <a:gd name="connsiteX14" fmla="*/ 11575 w 2384478"/>
                <a:gd name="connsiteY14" fmla="*/ 740780 h 2291787"/>
                <a:gd name="connsiteX15" fmla="*/ 57873 w 2384478"/>
                <a:gd name="connsiteY15" fmla="*/ 844952 h 2291787"/>
                <a:gd name="connsiteX16" fmla="*/ 104172 w 2384478"/>
                <a:gd name="connsiteY16" fmla="*/ 891251 h 2291787"/>
                <a:gd name="connsiteX17" fmla="*/ 173620 w 2384478"/>
                <a:gd name="connsiteY17" fmla="*/ 972274 h 2291787"/>
                <a:gd name="connsiteX18" fmla="*/ 254643 w 2384478"/>
                <a:gd name="connsiteY18" fmla="*/ 1041722 h 2291787"/>
                <a:gd name="connsiteX19" fmla="*/ 300942 w 2384478"/>
                <a:gd name="connsiteY19" fmla="*/ 1099595 h 2291787"/>
                <a:gd name="connsiteX20" fmla="*/ 335666 w 2384478"/>
                <a:gd name="connsiteY20" fmla="*/ 1122744 h 2291787"/>
                <a:gd name="connsiteX21" fmla="*/ 358815 w 2384478"/>
                <a:gd name="connsiteY21" fmla="*/ 1145894 h 2291787"/>
                <a:gd name="connsiteX22" fmla="*/ 393539 w 2384478"/>
                <a:gd name="connsiteY22" fmla="*/ 1169043 h 2291787"/>
                <a:gd name="connsiteX23" fmla="*/ 416689 w 2384478"/>
                <a:gd name="connsiteY23" fmla="*/ 1192193 h 2291787"/>
                <a:gd name="connsiteX24" fmla="*/ 451413 w 2384478"/>
                <a:gd name="connsiteY24" fmla="*/ 1203767 h 2291787"/>
                <a:gd name="connsiteX25" fmla="*/ 509286 w 2384478"/>
                <a:gd name="connsiteY25" fmla="*/ 1250066 h 2291787"/>
                <a:gd name="connsiteX26" fmla="*/ 544010 w 2384478"/>
                <a:gd name="connsiteY26" fmla="*/ 1284790 h 2291787"/>
                <a:gd name="connsiteX27" fmla="*/ 578734 w 2384478"/>
                <a:gd name="connsiteY27" fmla="*/ 1307939 h 2291787"/>
                <a:gd name="connsiteX28" fmla="*/ 625033 w 2384478"/>
                <a:gd name="connsiteY28" fmla="*/ 1354238 h 2291787"/>
                <a:gd name="connsiteX29" fmla="*/ 648182 w 2384478"/>
                <a:gd name="connsiteY29" fmla="*/ 1388962 h 2291787"/>
                <a:gd name="connsiteX30" fmla="*/ 682906 w 2384478"/>
                <a:gd name="connsiteY30" fmla="*/ 1412112 h 2291787"/>
                <a:gd name="connsiteX31" fmla="*/ 706056 w 2384478"/>
                <a:gd name="connsiteY31" fmla="*/ 1435261 h 2291787"/>
                <a:gd name="connsiteX32" fmla="*/ 740780 w 2384478"/>
                <a:gd name="connsiteY32" fmla="*/ 1458410 h 2291787"/>
                <a:gd name="connsiteX33" fmla="*/ 763929 w 2384478"/>
                <a:gd name="connsiteY33" fmla="*/ 1481560 h 2291787"/>
                <a:gd name="connsiteX34" fmla="*/ 810228 w 2384478"/>
                <a:gd name="connsiteY34" fmla="*/ 1504709 h 2291787"/>
                <a:gd name="connsiteX35" fmla="*/ 879676 w 2384478"/>
                <a:gd name="connsiteY35" fmla="*/ 1562582 h 2291787"/>
                <a:gd name="connsiteX36" fmla="*/ 902825 w 2384478"/>
                <a:gd name="connsiteY36" fmla="*/ 1585732 h 2291787"/>
                <a:gd name="connsiteX37" fmla="*/ 937549 w 2384478"/>
                <a:gd name="connsiteY37" fmla="*/ 1597306 h 2291787"/>
                <a:gd name="connsiteX38" fmla="*/ 972273 w 2384478"/>
                <a:gd name="connsiteY38" fmla="*/ 1620456 h 2291787"/>
                <a:gd name="connsiteX39" fmla="*/ 1041721 w 2384478"/>
                <a:gd name="connsiteY39" fmla="*/ 1643605 h 2291787"/>
                <a:gd name="connsiteX40" fmla="*/ 1076445 w 2384478"/>
                <a:gd name="connsiteY40" fmla="*/ 1666755 h 2291787"/>
                <a:gd name="connsiteX41" fmla="*/ 1111170 w 2384478"/>
                <a:gd name="connsiteY41" fmla="*/ 1678329 h 2291787"/>
                <a:gd name="connsiteX42" fmla="*/ 1157468 w 2384478"/>
                <a:gd name="connsiteY42" fmla="*/ 1724628 h 2291787"/>
                <a:gd name="connsiteX43" fmla="*/ 1215342 w 2384478"/>
                <a:gd name="connsiteY43" fmla="*/ 1759352 h 2291787"/>
                <a:gd name="connsiteX44" fmla="*/ 1250066 w 2384478"/>
                <a:gd name="connsiteY44" fmla="*/ 1794076 h 2291787"/>
                <a:gd name="connsiteX45" fmla="*/ 1319514 w 2384478"/>
                <a:gd name="connsiteY45" fmla="*/ 1828800 h 2291787"/>
                <a:gd name="connsiteX46" fmla="*/ 1412111 w 2384478"/>
                <a:gd name="connsiteY46" fmla="*/ 1886674 h 2291787"/>
                <a:gd name="connsiteX47" fmla="*/ 1551007 w 2384478"/>
                <a:gd name="connsiteY47" fmla="*/ 1956122 h 2291787"/>
                <a:gd name="connsiteX48" fmla="*/ 1585732 w 2384478"/>
                <a:gd name="connsiteY48" fmla="*/ 1967696 h 2291787"/>
                <a:gd name="connsiteX49" fmla="*/ 1689904 w 2384478"/>
                <a:gd name="connsiteY49" fmla="*/ 2013995 h 2291787"/>
                <a:gd name="connsiteX50" fmla="*/ 1724628 w 2384478"/>
                <a:gd name="connsiteY50" fmla="*/ 2025570 h 2291787"/>
                <a:gd name="connsiteX51" fmla="*/ 1759352 w 2384478"/>
                <a:gd name="connsiteY51" fmla="*/ 2037144 h 2291787"/>
                <a:gd name="connsiteX52" fmla="*/ 1794076 w 2384478"/>
                <a:gd name="connsiteY52" fmla="*/ 2060294 h 2291787"/>
                <a:gd name="connsiteX53" fmla="*/ 1909823 w 2384478"/>
                <a:gd name="connsiteY53" fmla="*/ 2095018 h 2291787"/>
                <a:gd name="connsiteX54" fmla="*/ 1979271 w 2384478"/>
                <a:gd name="connsiteY54" fmla="*/ 2129742 h 2291787"/>
                <a:gd name="connsiteX55" fmla="*/ 2013995 w 2384478"/>
                <a:gd name="connsiteY55" fmla="*/ 2152891 h 2291787"/>
                <a:gd name="connsiteX56" fmla="*/ 2083443 w 2384478"/>
                <a:gd name="connsiteY56" fmla="*/ 2176041 h 2291787"/>
                <a:gd name="connsiteX57" fmla="*/ 2152891 w 2384478"/>
                <a:gd name="connsiteY57" fmla="*/ 2222339 h 2291787"/>
                <a:gd name="connsiteX58" fmla="*/ 2187615 w 2384478"/>
                <a:gd name="connsiteY58" fmla="*/ 2233914 h 2291787"/>
                <a:gd name="connsiteX59" fmla="*/ 2222339 w 2384478"/>
                <a:gd name="connsiteY59" fmla="*/ 2257063 h 2291787"/>
                <a:gd name="connsiteX60" fmla="*/ 2314937 w 2384478"/>
                <a:gd name="connsiteY60" fmla="*/ 2280213 h 2291787"/>
                <a:gd name="connsiteX61" fmla="*/ 2349661 w 2384478"/>
                <a:gd name="connsiteY61" fmla="*/ 2291787 h 2291787"/>
                <a:gd name="connsiteX62" fmla="*/ 2384385 w 2384478"/>
                <a:gd name="connsiteY62" fmla="*/ 2268638 h 229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384478" h="2291787">
                  <a:moveTo>
                    <a:pt x="393539" y="0"/>
                  </a:moveTo>
                  <a:cubicBezTo>
                    <a:pt x="378106" y="19291"/>
                    <a:pt x="362063" y="38110"/>
                    <a:pt x="347240" y="57874"/>
                  </a:cubicBezTo>
                  <a:cubicBezTo>
                    <a:pt x="338893" y="69003"/>
                    <a:pt x="332997" y="81911"/>
                    <a:pt x="324091" y="92598"/>
                  </a:cubicBezTo>
                  <a:cubicBezTo>
                    <a:pt x="313612" y="105173"/>
                    <a:pt x="299846" y="114747"/>
                    <a:pt x="289367" y="127322"/>
                  </a:cubicBezTo>
                  <a:cubicBezTo>
                    <a:pt x="280461" y="138009"/>
                    <a:pt x="275378" y="151577"/>
                    <a:pt x="266218" y="162046"/>
                  </a:cubicBezTo>
                  <a:cubicBezTo>
                    <a:pt x="248253" y="182578"/>
                    <a:pt x="227635" y="200628"/>
                    <a:pt x="208344" y="219919"/>
                  </a:cubicBezTo>
                  <a:lnTo>
                    <a:pt x="162045" y="266218"/>
                  </a:lnTo>
                  <a:lnTo>
                    <a:pt x="127321" y="300942"/>
                  </a:lnTo>
                  <a:cubicBezTo>
                    <a:pt x="123463" y="312517"/>
                    <a:pt x="122024" y="325204"/>
                    <a:pt x="115747" y="335666"/>
                  </a:cubicBezTo>
                  <a:cubicBezTo>
                    <a:pt x="110132" y="345024"/>
                    <a:pt x="97477" y="349054"/>
                    <a:pt x="92597" y="358815"/>
                  </a:cubicBezTo>
                  <a:cubicBezTo>
                    <a:pt x="81684" y="380640"/>
                    <a:pt x="77164" y="405114"/>
                    <a:pt x="69448" y="428263"/>
                  </a:cubicBezTo>
                  <a:lnTo>
                    <a:pt x="34724" y="532436"/>
                  </a:lnTo>
                  <a:cubicBezTo>
                    <a:pt x="30866" y="544011"/>
                    <a:pt x="29917" y="557008"/>
                    <a:pt x="23149" y="567160"/>
                  </a:cubicBezTo>
                  <a:lnTo>
                    <a:pt x="0" y="601884"/>
                  </a:lnTo>
                  <a:cubicBezTo>
                    <a:pt x="3858" y="648183"/>
                    <a:pt x="3937" y="694953"/>
                    <a:pt x="11575" y="740780"/>
                  </a:cubicBezTo>
                  <a:cubicBezTo>
                    <a:pt x="17586" y="776848"/>
                    <a:pt x="33466" y="816477"/>
                    <a:pt x="57873" y="844952"/>
                  </a:cubicBezTo>
                  <a:cubicBezTo>
                    <a:pt x="72077" y="861523"/>
                    <a:pt x="92065" y="873091"/>
                    <a:pt x="104172" y="891251"/>
                  </a:cubicBezTo>
                  <a:cubicBezTo>
                    <a:pt x="125116" y="922667"/>
                    <a:pt x="139938" y="949820"/>
                    <a:pt x="173620" y="972274"/>
                  </a:cubicBezTo>
                  <a:cubicBezTo>
                    <a:pt x="205036" y="993218"/>
                    <a:pt x="232189" y="1008040"/>
                    <a:pt x="254643" y="1041722"/>
                  </a:cubicBezTo>
                  <a:cubicBezTo>
                    <a:pt x="271833" y="1067508"/>
                    <a:pt x="277378" y="1080745"/>
                    <a:pt x="300942" y="1099595"/>
                  </a:cubicBezTo>
                  <a:cubicBezTo>
                    <a:pt x="311805" y="1108285"/>
                    <a:pt x="324803" y="1114054"/>
                    <a:pt x="335666" y="1122744"/>
                  </a:cubicBezTo>
                  <a:cubicBezTo>
                    <a:pt x="344187" y="1129561"/>
                    <a:pt x="350294" y="1139077"/>
                    <a:pt x="358815" y="1145894"/>
                  </a:cubicBezTo>
                  <a:cubicBezTo>
                    <a:pt x="369678" y="1154584"/>
                    <a:pt x="382676" y="1160353"/>
                    <a:pt x="393539" y="1169043"/>
                  </a:cubicBezTo>
                  <a:cubicBezTo>
                    <a:pt x="402061" y="1175860"/>
                    <a:pt x="407331" y="1186578"/>
                    <a:pt x="416689" y="1192193"/>
                  </a:cubicBezTo>
                  <a:cubicBezTo>
                    <a:pt x="427151" y="1198470"/>
                    <a:pt x="439838" y="1199909"/>
                    <a:pt x="451413" y="1203767"/>
                  </a:cubicBezTo>
                  <a:cubicBezTo>
                    <a:pt x="518753" y="1271109"/>
                    <a:pt x="421689" y="1177069"/>
                    <a:pt x="509286" y="1250066"/>
                  </a:cubicBezTo>
                  <a:cubicBezTo>
                    <a:pt x="521861" y="1260545"/>
                    <a:pt x="531435" y="1274311"/>
                    <a:pt x="544010" y="1284790"/>
                  </a:cubicBezTo>
                  <a:cubicBezTo>
                    <a:pt x="554697" y="1293696"/>
                    <a:pt x="568172" y="1298886"/>
                    <a:pt x="578734" y="1307939"/>
                  </a:cubicBezTo>
                  <a:cubicBezTo>
                    <a:pt x="595305" y="1322143"/>
                    <a:pt x="612926" y="1336078"/>
                    <a:pt x="625033" y="1354238"/>
                  </a:cubicBezTo>
                  <a:cubicBezTo>
                    <a:pt x="632749" y="1365813"/>
                    <a:pt x="638346" y="1379125"/>
                    <a:pt x="648182" y="1388962"/>
                  </a:cubicBezTo>
                  <a:cubicBezTo>
                    <a:pt x="658019" y="1398799"/>
                    <a:pt x="672043" y="1403422"/>
                    <a:pt x="682906" y="1412112"/>
                  </a:cubicBezTo>
                  <a:cubicBezTo>
                    <a:pt x="691427" y="1418929"/>
                    <a:pt x="697534" y="1428444"/>
                    <a:pt x="706056" y="1435261"/>
                  </a:cubicBezTo>
                  <a:cubicBezTo>
                    <a:pt x="716919" y="1443951"/>
                    <a:pt x="729917" y="1449720"/>
                    <a:pt x="740780" y="1458410"/>
                  </a:cubicBezTo>
                  <a:cubicBezTo>
                    <a:pt x="749301" y="1465227"/>
                    <a:pt x="754849" y="1475507"/>
                    <a:pt x="763929" y="1481560"/>
                  </a:cubicBezTo>
                  <a:cubicBezTo>
                    <a:pt x="778286" y="1491131"/>
                    <a:pt x="794795" y="1496993"/>
                    <a:pt x="810228" y="1504709"/>
                  </a:cubicBezTo>
                  <a:cubicBezTo>
                    <a:pt x="892720" y="1587201"/>
                    <a:pt x="799096" y="1498117"/>
                    <a:pt x="879676" y="1562582"/>
                  </a:cubicBezTo>
                  <a:cubicBezTo>
                    <a:pt x="888197" y="1569399"/>
                    <a:pt x="893467" y="1580117"/>
                    <a:pt x="902825" y="1585732"/>
                  </a:cubicBezTo>
                  <a:cubicBezTo>
                    <a:pt x="913287" y="1592009"/>
                    <a:pt x="925974" y="1593448"/>
                    <a:pt x="937549" y="1597306"/>
                  </a:cubicBezTo>
                  <a:cubicBezTo>
                    <a:pt x="949124" y="1605023"/>
                    <a:pt x="959561" y="1614806"/>
                    <a:pt x="972273" y="1620456"/>
                  </a:cubicBezTo>
                  <a:cubicBezTo>
                    <a:pt x="994571" y="1630366"/>
                    <a:pt x="1041721" y="1643605"/>
                    <a:pt x="1041721" y="1643605"/>
                  </a:cubicBezTo>
                  <a:cubicBezTo>
                    <a:pt x="1053296" y="1651322"/>
                    <a:pt x="1064002" y="1660534"/>
                    <a:pt x="1076445" y="1666755"/>
                  </a:cubicBezTo>
                  <a:cubicBezTo>
                    <a:pt x="1087358" y="1672211"/>
                    <a:pt x="1102542" y="1669702"/>
                    <a:pt x="1111170" y="1678329"/>
                  </a:cubicBezTo>
                  <a:cubicBezTo>
                    <a:pt x="1172905" y="1740062"/>
                    <a:pt x="1064866" y="1693760"/>
                    <a:pt x="1157468" y="1724628"/>
                  </a:cubicBezTo>
                  <a:cubicBezTo>
                    <a:pt x="1229569" y="1796726"/>
                    <a:pt x="1125183" y="1699245"/>
                    <a:pt x="1215342" y="1759352"/>
                  </a:cubicBezTo>
                  <a:cubicBezTo>
                    <a:pt x="1228962" y="1768432"/>
                    <a:pt x="1237491" y="1783597"/>
                    <a:pt x="1250066" y="1794076"/>
                  </a:cubicBezTo>
                  <a:cubicBezTo>
                    <a:pt x="1279982" y="1819006"/>
                    <a:pt x="1284713" y="1817199"/>
                    <a:pt x="1319514" y="1828800"/>
                  </a:cubicBezTo>
                  <a:cubicBezTo>
                    <a:pt x="1377061" y="1886347"/>
                    <a:pt x="1344639" y="1869805"/>
                    <a:pt x="1412111" y="1886674"/>
                  </a:cubicBezTo>
                  <a:cubicBezTo>
                    <a:pt x="1501858" y="1946505"/>
                    <a:pt x="1455169" y="1924176"/>
                    <a:pt x="1551007" y="1956122"/>
                  </a:cubicBezTo>
                  <a:lnTo>
                    <a:pt x="1585732" y="1967696"/>
                  </a:lnTo>
                  <a:cubicBezTo>
                    <a:pt x="1640760" y="2004382"/>
                    <a:pt x="1607258" y="1986446"/>
                    <a:pt x="1689904" y="2013995"/>
                  </a:cubicBezTo>
                  <a:lnTo>
                    <a:pt x="1724628" y="2025570"/>
                  </a:lnTo>
                  <a:lnTo>
                    <a:pt x="1759352" y="2037144"/>
                  </a:lnTo>
                  <a:cubicBezTo>
                    <a:pt x="1770927" y="2044861"/>
                    <a:pt x="1781364" y="2054644"/>
                    <a:pt x="1794076" y="2060294"/>
                  </a:cubicBezTo>
                  <a:cubicBezTo>
                    <a:pt x="1830303" y="2076395"/>
                    <a:pt x="1871347" y="2085399"/>
                    <a:pt x="1909823" y="2095018"/>
                  </a:cubicBezTo>
                  <a:cubicBezTo>
                    <a:pt x="2009337" y="2161360"/>
                    <a:pt x="1883429" y="2081821"/>
                    <a:pt x="1979271" y="2129742"/>
                  </a:cubicBezTo>
                  <a:cubicBezTo>
                    <a:pt x="1991713" y="2135963"/>
                    <a:pt x="2001283" y="2147241"/>
                    <a:pt x="2013995" y="2152891"/>
                  </a:cubicBezTo>
                  <a:cubicBezTo>
                    <a:pt x="2036293" y="2162801"/>
                    <a:pt x="2063140" y="2162506"/>
                    <a:pt x="2083443" y="2176041"/>
                  </a:cubicBezTo>
                  <a:cubicBezTo>
                    <a:pt x="2106592" y="2191474"/>
                    <a:pt x="2126497" y="2213541"/>
                    <a:pt x="2152891" y="2222339"/>
                  </a:cubicBezTo>
                  <a:cubicBezTo>
                    <a:pt x="2164466" y="2226197"/>
                    <a:pt x="2176702" y="2228458"/>
                    <a:pt x="2187615" y="2233914"/>
                  </a:cubicBezTo>
                  <a:cubicBezTo>
                    <a:pt x="2200057" y="2240135"/>
                    <a:pt x="2209897" y="2250842"/>
                    <a:pt x="2222339" y="2257063"/>
                  </a:cubicBezTo>
                  <a:cubicBezTo>
                    <a:pt x="2248798" y="2270293"/>
                    <a:pt x="2288520" y="2273609"/>
                    <a:pt x="2314937" y="2280213"/>
                  </a:cubicBezTo>
                  <a:cubicBezTo>
                    <a:pt x="2326773" y="2283172"/>
                    <a:pt x="2338086" y="2287929"/>
                    <a:pt x="2349661" y="2291787"/>
                  </a:cubicBezTo>
                  <a:cubicBezTo>
                    <a:pt x="2388045" y="2278993"/>
                    <a:pt x="2384385" y="2292414"/>
                    <a:pt x="2384385" y="22686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0" name="Straight Connector 9"/>
          <p:cNvCxnSpPr/>
          <p:nvPr/>
        </p:nvCxnSpPr>
        <p:spPr>
          <a:xfrm>
            <a:off x="6095856" y="1974251"/>
            <a:ext cx="513515" cy="1656184"/>
          </a:xfrm>
          <a:prstGeom prst="line">
            <a:avLst/>
          </a:prstGeom>
          <a:ln w="3175">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40152" y="2544211"/>
            <a:ext cx="657531" cy="258132"/>
          </a:xfrm>
          <a:prstGeom prst="line">
            <a:avLst/>
          </a:prstGeom>
          <a:ln w="3175">
            <a:solidFill>
              <a:srgbClr val="FFFF99"/>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6702084" y="1488705"/>
            <a:ext cx="2047499" cy="745200"/>
          </a:xfrm>
          <a:prstGeom prst="wedgeRoundRectCallout">
            <a:avLst>
              <a:gd name="adj1" fmla="val -66058"/>
              <a:gd name="adj2" fmla="val 11065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Southern Cross</a:t>
            </a:r>
          </a:p>
        </p:txBody>
      </p:sp>
      <p:sp>
        <p:nvSpPr>
          <p:cNvPr id="17" name="Rounded Rectangular Callout 16"/>
          <p:cNvSpPr/>
          <p:nvPr/>
        </p:nvSpPr>
        <p:spPr>
          <a:xfrm>
            <a:off x="1337432" y="3762436"/>
            <a:ext cx="2047499" cy="745200"/>
          </a:xfrm>
          <a:prstGeom prst="wedgeRoundRectCallout">
            <a:avLst>
              <a:gd name="adj1" fmla="val 97316"/>
              <a:gd name="adj2" fmla="val -5554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Pointers</a:t>
            </a:r>
          </a:p>
        </p:txBody>
      </p:sp>
      <p:sp>
        <p:nvSpPr>
          <p:cNvPr id="15" name="TextBox 14"/>
          <p:cNvSpPr txBox="1"/>
          <p:nvPr/>
        </p:nvSpPr>
        <p:spPr>
          <a:xfrm>
            <a:off x="-10901" y="308149"/>
            <a:ext cx="9144000" cy="584775"/>
          </a:xfrm>
          <a:prstGeom prst="rect">
            <a:avLst/>
          </a:prstGeom>
          <a:noFill/>
        </p:spPr>
        <p:txBody>
          <a:bodyPr wrap="square" rtlCol="0">
            <a:spAutoFit/>
          </a:bodyPr>
          <a:lstStyle/>
          <a:p>
            <a:pPr algn="ctr"/>
            <a:r>
              <a:rPr lang="en-AU" sz="3200" b="1" dirty="0">
                <a:solidFill>
                  <a:schemeClr val="bg1">
                    <a:lumMod val="95000"/>
                  </a:schemeClr>
                </a:solidFill>
              </a:rPr>
              <a:t>Te </a:t>
            </a:r>
            <a:r>
              <a:rPr lang="en-AU" sz="3200" b="1" dirty="0" err="1">
                <a:solidFill>
                  <a:schemeClr val="bg1">
                    <a:lumMod val="95000"/>
                  </a:schemeClr>
                </a:solidFill>
              </a:rPr>
              <a:t>waka</a:t>
            </a:r>
            <a:r>
              <a:rPr lang="en-AU" sz="3200" b="1" dirty="0">
                <a:solidFill>
                  <a:schemeClr val="bg1">
                    <a:lumMod val="95000"/>
                  </a:schemeClr>
                </a:solidFill>
              </a:rPr>
              <a:t> o </a:t>
            </a:r>
            <a:r>
              <a:rPr lang="en-AU" sz="3200" b="1" dirty="0" err="1">
                <a:solidFill>
                  <a:schemeClr val="bg1">
                    <a:lumMod val="95000"/>
                  </a:schemeClr>
                </a:solidFill>
              </a:rPr>
              <a:t>Tamarereti</a:t>
            </a:r>
            <a:endParaRPr lang="en-AU" sz="3200" b="1" dirty="0">
              <a:solidFill>
                <a:schemeClr val="bg1">
                  <a:lumMod val="95000"/>
                </a:schemeClr>
              </a:solidFill>
            </a:endParaRPr>
          </a:p>
        </p:txBody>
      </p:sp>
      <p:sp>
        <p:nvSpPr>
          <p:cNvPr id="18" name="TextBox 17"/>
          <p:cNvSpPr txBox="1"/>
          <p:nvPr/>
        </p:nvSpPr>
        <p:spPr>
          <a:xfrm>
            <a:off x="0" y="6148333"/>
            <a:ext cx="9133099" cy="707886"/>
          </a:xfrm>
          <a:prstGeom prst="rect">
            <a:avLst/>
          </a:prstGeom>
          <a:solidFill>
            <a:srgbClr val="FFFF99"/>
          </a:solidFill>
        </p:spPr>
        <p:txBody>
          <a:bodyPr wrap="square" rtlCol="0">
            <a:spAutoFit/>
          </a:bodyPr>
          <a:lstStyle/>
          <a:p>
            <a:r>
              <a:rPr lang="en-AU" sz="2000" dirty="0"/>
              <a:t>The Southern Cross appears on the New Zealand flag. It was used with the pointers to locate the position of South in the night sky.</a:t>
            </a:r>
          </a:p>
        </p:txBody>
      </p:sp>
    </p:spTree>
    <p:extLst>
      <p:ext uri="{BB962C8B-B14F-4D97-AF65-F5344CB8AC3E}">
        <p14:creationId xmlns:p14="http://schemas.microsoft.com/office/powerpoint/2010/main" val="26121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 y="38454"/>
            <a:ext cx="9189973"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16" y="6357881"/>
            <a:ext cx="9144000" cy="400110"/>
          </a:xfrm>
          <a:prstGeom prst="rect">
            <a:avLst/>
          </a:prstGeom>
          <a:solidFill>
            <a:srgbClr val="FFFF99"/>
          </a:solidFill>
        </p:spPr>
        <p:txBody>
          <a:bodyPr wrap="square" rtlCol="0">
            <a:spAutoFit/>
          </a:bodyPr>
          <a:lstStyle/>
          <a:p>
            <a:r>
              <a:rPr lang="en-AU" sz="2000" dirty="0"/>
              <a:t>Where was </a:t>
            </a:r>
            <a:r>
              <a:rPr lang="en-AU" sz="2000" dirty="0" err="1"/>
              <a:t>Tamarereti’s</a:t>
            </a:r>
            <a:r>
              <a:rPr lang="en-AU" sz="2000" dirty="0"/>
              <a:t> village? Where did he cook his three fish?</a:t>
            </a:r>
          </a:p>
        </p:txBody>
      </p:sp>
      <p:sp>
        <p:nvSpPr>
          <p:cNvPr id="3" name="Oval 2"/>
          <p:cNvSpPr/>
          <p:nvPr/>
        </p:nvSpPr>
        <p:spPr>
          <a:xfrm>
            <a:off x="5364088" y="404664"/>
            <a:ext cx="3456384" cy="10081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ounded Rectangular Callout 3"/>
          <p:cNvSpPr/>
          <p:nvPr/>
        </p:nvSpPr>
        <p:spPr>
          <a:xfrm>
            <a:off x="179512" y="116632"/>
            <a:ext cx="4968552" cy="936104"/>
          </a:xfrm>
          <a:prstGeom prst="wedgeRoundRectCallout">
            <a:avLst>
              <a:gd name="adj1" fmla="val 76620"/>
              <a:gd name="adj2" fmla="val 24688"/>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While he was asleep </a:t>
            </a:r>
            <a:r>
              <a:rPr lang="en-AU" dirty="0" err="1">
                <a:solidFill>
                  <a:schemeClr val="tx1"/>
                </a:solidFill>
              </a:rPr>
              <a:t>Tamarereti’s</a:t>
            </a:r>
            <a:r>
              <a:rPr lang="en-AU" dirty="0">
                <a:solidFill>
                  <a:schemeClr val="tx1"/>
                </a:solidFill>
              </a:rPr>
              <a:t> canoe drifts ashore. This is where he cooks and eats his fish. </a:t>
            </a:r>
          </a:p>
        </p:txBody>
      </p:sp>
      <p:sp>
        <p:nvSpPr>
          <p:cNvPr id="10" name="Oval 9"/>
          <p:cNvSpPr/>
          <p:nvPr/>
        </p:nvSpPr>
        <p:spPr>
          <a:xfrm>
            <a:off x="2267744" y="4437112"/>
            <a:ext cx="4176464" cy="15841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ular Callout 10"/>
          <p:cNvSpPr/>
          <p:nvPr/>
        </p:nvSpPr>
        <p:spPr>
          <a:xfrm>
            <a:off x="3851920" y="3969060"/>
            <a:ext cx="4968552" cy="936104"/>
          </a:xfrm>
          <a:prstGeom prst="wedgeRoundRectCallout">
            <a:avLst>
              <a:gd name="adj1" fmla="val -43301"/>
              <a:gd name="adj2" fmla="val 120793"/>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This is where </a:t>
            </a:r>
            <a:r>
              <a:rPr lang="en-AU" dirty="0" err="1">
                <a:solidFill>
                  <a:schemeClr val="tx1"/>
                </a:solidFill>
              </a:rPr>
              <a:t>Tamarereti’s</a:t>
            </a:r>
            <a:r>
              <a:rPr lang="en-AU" dirty="0">
                <a:solidFill>
                  <a:schemeClr val="tx1"/>
                </a:solidFill>
              </a:rPr>
              <a:t> village is. No wonder he is exhausted when he gets home. That’s a journey of about 40 kilometres.</a:t>
            </a:r>
          </a:p>
        </p:txBody>
      </p:sp>
    </p:spTree>
    <p:extLst>
      <p:ext uri="{BB962C8B-B14F-4D97-AF65-F5344CB8AC3E}">
        <p14:creationId xmlns:p14="http://schemas.microsoft.com/office/powerpoint/2010/main" val="6797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BF456321AD84CA8D6E255B4B66178" ma:contentTypeVersion="10" ma:contentTypeDescription="Create a new document." ma:contentTypeScope="" ma:versionID="17511a964329228c506b21ede240621e">
  <xsd:schema xmlns:xsd="http://www.w3.org/2001/XMLSchema" xmlns:xs="http://www.w3.org/2001/XMLSchema" xmlns:p="http://schemas.microsoft.com/office/2006/metadata/properties" xmlns:ns2="a16ea9f8-faa7-4fe2-ae86-80b2961ee12e" xmlns:ns3="4dd812d2-84b1-4023-b8ac-133e620318a5" targetNamespace="http://schemas.microsoft.com/office/2006/metadata/properties" ma:root="true" ma:fieldsID="ee49c0817ae753ed4feacb5d5945d2d6" ns2:_="" ns3:_="">
    <xsd:import namespace="a16ea9f8-faa7-4fe2-ae86-80b2961ee12e"/>
    <xsd:import namespace="4dd812d2-84b1-4023-b8ac-133e620318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ea9f8-faa7-4fe2-ae86-80b2961e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812d2-84b1-4023-b8ac-133e620318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5B5BAD-8614-4D46-B0D4-66E420EE7F73}"/>
</file>

<file path=customXml/itemProps2.xml><?xml version="1.0" encoding="utf-8"?>
<ds:datastoreItem xmlns:ds="http://schemas.openxmlformats.org/officeDocument/2006/customXml" ds:itemID="{69508F25-C654-4DCA-8A55-4E36637DBF2D}"/>
</file>

<file path=customXml/itemProps3.xml><?xml version="1.0" encoding="utf-8"?>
<ds:datastoreItem xmlns:ds="http://schemas.openxmlformats.org/officeDocument/2006/customXml" ds:itemID="{440B2800-EEA4-4193-BAC5-E5A69F81E202}"/>
</file>

<file path=docProps/app.xml><?xml version="1.0" encoding="utf-8"?>
<Properties xmlns="http://schemas.openxmlformats.org/officeDocument/2006/extended-properties" xmlns:vt="http://schemas.openxmlformats.org/officeDocument/2006/docPropsVTypes">
  <TotalTime>991</TotalTime>
  <Words>752</Words>
  <Application>Microsoft Macintosh PowerPoint</Application>
  <PresentationFormat>On-screen Show (4:3)</PresentationFormat>
  <Paragraphs>45</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Microsoft Office User</cp:lastModifiedBy>
  <cp:revision>58</cp:revision>
  <dcterms:created xsi:type="dcterms:W3CDTF">2017-06-13T23:18:19Z</dcterms:created>
  <dcterms:modified xsi:type="dcterms:W3CDTF">2019-05-27T22:57:30Z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0x0101001DFBF456321AD84CA8D6E255B4B66178</vt:lpwstr>
  </property>
</Properties>
</file>