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2" autoAdjust="0"/>
  </p:normalViewPr>
  <p:slideViewPr>
    <p:cSldViewPr>
      <p:cViewPr>
        <p:scale>
          <a:sx n="68" d="100"/>
          <a:sy n="68" d="100"/>
        </p:scale>
        <p:origin x="-80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35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133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242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79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24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79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30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06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564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079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58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91EE-4AC7-435B-A119-F7505606490A}" type="datetimeFigureOut">
              <a:rPr lang="en-AU" smtClean="0"/>
              <a:t>24/08/2017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E498-A741-477A-8BA8-DD25C5211F0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487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Documents\Vince\nzmaths\ICTechnology\calcula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0593"/>
            <a:ext cx="4523557" cy="301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Toshiba\Documents\Vince\nzmaths\ICTechnology\calcula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07436" y="1052574"/>
            <a:ext cx="4607665" cy="306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141" y="501317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What would tell you that the Odds and Even game is fair?</a:t>
            </a:r>
          </a:p>
          <a:p>
            <a:r>
              <a:rPr lang="en-AU" sz="2400" dirty="0" smtClean="0"/>
              <a:t>What would tell you if it was unfair?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125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19945"/>
              </p:ext>
            </p:extLst>
          </p:nvPr>
        </p:nvGraphicFramePr>
        <p:xfrm>
          <a:off x="1907704" y="1772816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1184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Even Winner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64502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Odd </a:t>
            </a:r>
          </a:p>
          <a:p>
            <a:pPr algn="ctr"/>
            <a:r>
              <a:rPr lang="en-AU" sz="2400" dirty="0" smtClean="0"/>
              <a:t>Winner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Here a two-way table of all the possible outcomes.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70524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1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80124" y="176835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2</a:t>
            </a:r>
            <a:endParaRPr lang="en-A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5916" y="17683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3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55135" y="176834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4</a:t>
            </a:r>
            <a:endParaRPr lang="en-A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36116" y="176152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5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06144" y="17683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6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1200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7</a:t>
            </a:r>
            <a:endParaRPr lang="en-A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46760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8</a:t>
            </a:r>
            <a:endParaRPr lang="en-A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17615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9</a:t>
            </a:r>
            <a:endParaRPr lang="en-A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66840" y="2230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1</a:t>
            </a:r>
            <a:endParaRPr lang="en-A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6840" y="269168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2</a:t>
            </a:r>
            <a:endParaRPr lang="en-A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78794" y="31833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3</a:t>
            </a:r>
            <a:endParaRPr lang="en-A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8794" y="359818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4</a:t>
            </a:r>
            <a:endParaRPr lang="en-A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66840" y="40211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5</a:t>
            </a:r>
            <a:endParaRPr lang="en-A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66840" y="44760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6</a:t>
            </a:r>
            <a:endParaRPr lang="en-A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5091" y="500494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7</a:t>
            </a:r>
            <a:endParaRPr lang="en-A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66840" y="54409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8</a:t>
            </a:r>
            <a:endParaRPr lang="en-A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79712" y="5887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9</a:t>
            </a:r>
            <a:endParaRPr lang="en-AU" sz="2400" dirty="0"/>
          </a:p>
        </p:txBody>
      </p:sp>
      <p:sp>
        <p:nvSpPr>
          <p:cNvPr id="24" name="Rectangular Callout 23"/>
          <p:cNvSpPr/>
          <p:nvPr/>
        </p:nvSpPr>
        <p:spPr>
          <a:xfrm>
            <a:off x="5561916" y="3829021"/>
            <a:ext cx="2579272" cy="1560327"/>
          </a:xfrm>
          <a:prstGeom prst="wedgeRectCallout">
            <a:avLst>
              <a:gd name="adj1" fmla="val -111178"/>
              <a:gd name="adj2" fmla="val 7100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What sum goes in this cell? 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Why?</a:t>
            </a: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495308" y="1125794"/>
            <a:ext cx="2579272" cy="1560327"/>
          </a:xfrm>
          <a:prstGeom prst="wedgeRectCallout">
            <a:avLst>
              <a:gd name="adj1" fmla="val 206745"/>
              <a:gd name="adj2" fmla="val 9558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What sum goes in this cell? 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Why?</a:t>
            </a:r>
            <a:endParaRPr lang="en-A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5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847694"/>
              </p:ext>
            </p:extLst>
          </p:nvPr>
        </p:nvGraphicFramePr>
        <p:xfrm>
          <a:off x="1907704" y="1772816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1184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Even Winner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64502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Odd </a:t>
            </a:r>
          </a:p>
          <a:p>
            <a:pPr algn="ctr"/>
            <a:r>
              <a:rPr lang="en-AU" sz="2400" dirty="0" smtClean="0"/>
              <a:t>Winner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Here is the two-way table of all the possible outcomes.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70524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1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80124" y="176835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2</a:t>
            </a:r>
            <a:endParaRPr lang="en-A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5916" y="17683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3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55135" y="176834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4</a:t>
            </a:r>
            <a:endParaRPr lang="en-A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36116" y="176152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5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06144" y="17683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6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1200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7</a:t>
            </a:r>
            <a:endParaRPr lang="en-A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46760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8</a:t>
            </a:r>
            <a:endParaRPr lang="en-A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17615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9</a:t>
            </a:r>
            <a:endParaRPr lang="en-A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66840" y="2230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1</a:t>
            </a:r>
            <a:endParaRPr lang="en-A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6840" y="269168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2</a:t>
            </a:r>
            <a:endParaRPr lang="en-A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78794" y="31833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3</a:t>
            </a:r>
            <a:endParaRPr lang="en-A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8794" y="359818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4</a:t>
            </a:r>
            <a:endParaRPr lang="en-A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66840" y="40211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5</a:t>
            </a:r>
            <a:endParaRPr lang="en-A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66840" y="44760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6</a:t>
            </a:r>
            <a:endParaRPr lang="en-A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5091" y="500494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7</a:t>
            </a:r>
            <a:endParaRPr lang="en-A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66840" y="54409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8</a:t>
            </a:r>
            <a:endParaRPr lang="en-A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79712" y="5887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9</a:t>
            </a:r>
            <a:endParaRPr lang="en-AU" sz="2400" dirty="0"/>
          </a:p>
        </p:txBody>
      </p:sp>
      <p:sp>
        <p:nvSpPr>
          <p:cNvPr id="26" name="Rectangle 25"/>
          <p:cNvSpPr/>
          <p:nvPr/>
        </p:nvSpPr>
        <p:spPr>
          <a:xfrm>
            <a:off x="2525262" y="2230013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/>
          <p:cNvSpPr/>
          <p:nvPr/>
        </p:nvSpPr>
        <p:spPr>
          <a:xfrm>
            <a:off x="3739834" y="2234481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4959191" y="2223193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6187148" y="2226987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7400510" y="2227365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3146588" y="268958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4352510" y="269404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5568825" y="268276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6789150" y="2679954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/>
          <p:cNvSpPr/>
          <p:nvPr/>
        </p:nvSpPr>
        <p:spPr>
          <a:xfrm>
            <a:off x="2528012" y="315466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ectangle 35"/>
          <p:cNvSpPr/>
          <p:nvPr/>
        </p:nvSpPr>
        <p:spPr>
          <a:xfrm>
            <a:off x="3745640" y="3144904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4956849" y="3158522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ectangle 37"/>
          <p:cNvSpPr/>
          <p:nvPr/>
        </p:nvSpPr>
        <p:spPr>
          <a:xfrm>
            <a:off x="6184806" y="314096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7405284" y="315557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3133572" y="360711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Rectangle 40"/>
          <p:cNvSpPr/>
          <p:nvPr/>
        </p:nvSpPr>
        <p:spPr>
          <a:xfrm>
            <a:off x="4351200" y="360802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5573599" y="3607415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6790366" y="360460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ular Callout 43"/>
          <p:cNvSpPr/>
          <p:nvPr/>
        </p:nvSpPr>
        <p:spPr>
          <a:xfrm>
            <a:off x="1705650" y="4891579"/>
            <a:ext cx="2579272" cy="1560327"/>
          </a:xfrm>
          <a:prstGeom prst="wedgeRectCallout">
            <a:avLst>
              <a:gd name="adj1" fmla="val -111178"/>
              <a:gd name="adj2" fmla="val 7100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What sums are being shaded?</a:t>
            </a:r>
          </a:p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What totals are left blank?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5251523" y="4891578"/>
            <a:ext cx="2579272" cy="1560327"/>
          </a:xfrm>
          <a:prstGeom prst="wedgeRectCallout">
            <a:avLst>
              <a:gd name="adj1" fmla="val 85641"/>
              <a:gd name="adj2" fmla="val 4675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What patterns can you see?</a:t>
            </a:r>
          </a:p>
        </p:txBody>
      </p:sp>
    </p:spTree>
    <p:extLst>
      <p:ext uri="{BB962C8B-B14F-4D97-AF65-F5344CB8AC3E}">
        <p14:creationId xmlns:p14="http://schemas.microsoft.com/office/powerpoint/2010/main" val="301327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4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857121"/>
              </p:ext>
            </p:extLst>
          </p:nvPr>
        </p:nvGraphicFramePr>
        <p:xfrm>
          <a:off x="1907704" y="1772816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1184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Even Winner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645024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Odd </a:t>
            </a:r>
          </a:p>
          <a:p>
            <a:pPr algn="ctr"/>
            <a:r>
              <a:rPr lang="en-AU" sz="2400" dirty="0" smtClean="0"/>
              <a:t>Winner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Here is the filled in two-way table of all the possible outcomes.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70524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1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80124" y="176835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2</a:t>
            </a:r>
            <a:endParaRPr lang="en-A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5916" y="17683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3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55135" y="176834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4</a:t>
            </a:r>
            <a:endParaRPr lang="en-A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36116" y="176152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5</a:t>
            </a:r>
            <a:endParaRPr lang="en-A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06144" y="17683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6</a:t>
            </a:r>
            <a:endParaRPr lang="en-A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41200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7</a:t>
            </a:r>
            <a:endParaRPr lang="en-A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46760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8</a:t>
            </a:r>
            <a:endParaRPr lang="en-A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52320" y="17615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9</a:t>
            </a:r>
            <a:endParaRPr lang="en-A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66840" y="2230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1</a:t>
            </a:r>
            <a:endParaRPr lang="en-A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6840" y="269168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2</a:t>
            </a:r>
            <a:endParaRPr lang="en-A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78794" y="31833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3</a:t>
            </a:r>
            <a:endParaRPr lang="en-A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78794" y="359818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4</a:t>
            </a:r>
            <a:endParaRPr lang="en-A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66840" y="40211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5</a:t>
            </a:r>
            <a:endParaRPr lang="en-A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66840" y="44760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6</a:t>
            </a:r>
            <a:endParaRPr lang="en-A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5091" y="500494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7</a:t>
            </a:r>
            <a:endParaRPr lang="en-A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66840" y="544091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8</a:t>
            </a:r>
            <a:endParaRPr lang="en-A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79712" y="588715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9</a:t>
            </a:r>
            <a:endParaRPr lang="en-AU" sz="2400" dirty="0"/>
          </a:p>
        </p:txBody>
      </p:sp>
      <p:sp>
        <p:nvSpPr>
          <p:cNvPr id="26" name="Rectangle 25"/>
          <p:cNvSpPr/>
          <p:nvPr/>
        </p:nvSpPr>
        <p:spPr>
          <a:xfrm>
            <a:off x="2525262" y="2230013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 26"/>
          <p:cNvSpPr/>
          <p:nvPr/>
        </p:nvSpPr>
        <p:spPr>
          <a:xfrm>
            <a:off x="3739834" y="2234481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4959191" y="2223193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6187148" y="2226987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ectangle 29"/>
          <p:cNvSpPr/>
          <p:nvPr/>
        </p:nvSpPr>
        <p:spPr>
          <a:xfrm>
            <a:off x="7400510" y="2227365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ectangle 30"/>
          <p:cNvSpPr/>
          <p:nvPr/>
        </p:nvSpPr>
        <p:spPr>
          <a:xfrm>
            <a:off x="3146588" y="268958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4352510" y="269404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ectangle 32"/>
          <p:cNvSpPr/>
          <p:nvPr/>
        </p:nvSpPr>
        <p:spPr>
          <a:xfrm>
            <a:off x="5568825" y="268276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ectangle 33"/>
          <p:cNvSpPr/>
          <p:nvPr/>
        </p:nvSpPr>
        <p:spPr>
          <a:xfrm>
            <a:off x="6789150" y="2679954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ectangle 34"/>
          <p:cNvSpPr/>
          <p:nvPr/>
        </p:nvSpPr>
        <p:spPr>
          <a:xfrm>
            <a:off x="2528012" y="315466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ectangle 35"/>
          <p:cNvSpPr/>
          <p:nvPr/>
        </p:nvSpPr>
        <p:spPr>
          <a:xfrm>
            <a:off x="3745640" y="3144904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4956849" y="3158522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ectangle 37"/>
          <p:cNvSpPr/>
          <p:nvPr/>
        </p:nvSpPr>
        <p:spPr>
          <a:xfrm>
            <a:off x="6184806" y="314096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Rectangle 38"/>
          <p:cNvSpPr/>
          <p:nvPr/>
        </p:nvSpPr>
        <p:spPr>
          <a:xfrm>
            <a:off x="7405284" y="315557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0" name="Rectangle 39"/>
          <p:cNvSpPr/>
          <p:nvPr/>
        </p:nvSpPr>
        <p:spPr>
          <a:xfrm>
            <a:off x="3133572" y="360711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1" name="Rectangle 40"/>
          <p:cNvSpPr/>
          <p:nvPr/>
        </p:nvSpPr>
        <p:spPr>
          <a:xfrm>
            <a:off x="4351200" y="360802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5573599" y="3607415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6790366" y="360460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ular Callout 43"/>
          <p:cNvSpPr/>
          <p:nvPr/>
        </p:nvSpPr>
        <p:spPr>
          <a:xfrm>
            <a:off x="1158128" y="624763"/>
            <a:ext cx="2579272" cy="1560327"/>
          </a:xfrm>
          <a:prstGeom prst="wedgeRectCallout">
            <a:avLst>
              <a:gd name="adj1" fmla="val -87180"/>
              <a:gd name="adj2" fmla="val 58385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Is there an easy way to count the number of shaded cells?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5288144" y="588368"/>
            <a:ext cx="3196265" cy="1560327"/>
          </a:xfrm>
          <a:prstGeom prst="wedgeRectCallout">
            <a:avLst>
              <a:gd name="adj1" fmla="val 69824"/>
              <a:gd name="adj2" fmla="val 35938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solidFill>
                  <a:schemeClr val="tx1"/>
                </a:solidFill>
              </a:rPr>
              <a:t>If you know the number of shaded cells how can you work out the number of blank cells?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524169" y="405940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3748266" y="4073393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4967623" y="4062105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6195580" y="406589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7408942" y="4066277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3135970" y="4528492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Rectangle 51"/>
          <p:cNvSpPr/>
          <p:nvPr/>
        </p:nvSpPr>
        <p:spPr>
          <a:xfrm>
            <a:off x="4360942" y="453296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3" name="Rectangle 52"/>
          <p:cNvSpPr/>
          <p:nvPr/>
        </p:nvSpPr>
        <p:spPr>
          <a:xfrm>
            <a:off x="5577257" y="4521672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Rectangle 53"/>
          <p:cNvSpPr/>
          <p:nvPr/>
        </p:nvSpPr>
        <p:spPr>
          <a:xfrm>
            <a:off x="6797582" y="4518866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5" name="Rectangle 54"/>
          <p:cNvSpPr/>
          <p:nvPr/>
        </p:nvSpPr>
        <p:spPr>
          <a:xfrm>
            <a:off x="2536444" y="4965005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Rectangle 55"/>
          <p:cNvSpPr/>
          <p:nvPr/>
        </p:nvSpPr>
        <p:spPr>
          <a:xfrm>
            <a:off x="3754072" y="4983816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Rectangle 56"/>
          <p:cNvSpPr/>
          <p:nvPr/>
        </p:nvSpPr>
        <p:spPr>
          <a:xfrm>
            <a:off x="4965281" y="496885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6193238" y="497988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9" name="Rectangle 58"/>
          <p:cNvSpPr/>
          <p:nvPr/>
        </p:nvSpPr>
        <p:spPr>
          <a:xfrm>
            <a:off x="7413716" y="4975440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Rectangle 59"/>
          <p:cNvSpPr/>
          <p:nvPr/>
        </p:nvSpPr>
        <p:spPr>
          <a:xfrm>
            <a:off x="3132479" y="5436506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1" name="Rectangle 60"/>
          <p:cNvSpPr/>
          <p:nvPr/>
        </p:nvSpPr>
        <p:spPr>
          <a:xfrm>
            <a:off x="4350107" y="5427891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Rectangle 61"/>
          <p:cNvSpPr/>
          <p:nvPr/>
        </p:nvSpPr>
        <p:spPr>
          <a:xfrm>
            <a:off x="5582031" y="5436802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3" name="Rectangle 62"/>
          <p:cNvSpPr/>
          <p:nvPr/>
        </p:nvSpPr>
        <p:spPr>
          <a:xfrm>
            <a:off x="6798798" y="5433996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4" name="Rectangle 63"/>
          <p:cNvSpPr/>
          <p:nvPr/>
        </p:nvSpPr>
        <p:spPr>
          <a:xfrm>
            <a:off x="2516738" y="588624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5" name="Rectangle 64"/>
          <p:cNvSpPr/>
          <p:nvPr/>
        </p:nvSpPr>
        <p:spPr>
          <a:xfrm>
            <a:off x="3734366" y="5876485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6" name="Rectangle 65"/>
          <p:cNvSpPr/>
          <p:nvPr/>
        </p:nvSpPr>
        <p:spPr>
          <a:xfrm>
            <a:off x="4955100" y="5880578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7" name="Rectangle 66"/>
          <p:cNvSpPr/>
          <p:nvPr/>
        </p:nvSpPr>
        <p:spPr>
          <a:xfrm>
            <a:off x="6173532" y="587254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8" name="Rectangle 67"/>
          <p:cNvSpPr/>
          <p:nvPr/>
        </p:nvSpPr>
        <p:spPr>
          <a:xfrm>
            <a:off x="7394010" y="5887159"/>
            <a:ext cx="590812" cy="461668"/>
          </a:xfrm>
          <a:prstGeom prst="rect">
            <a:avLst/>
          </a:prstGeom>
          <a:solidFill>
            <a:schemeClr val="tx2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351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4" grpId="1" animBg="1"/>
      <p:bldP spid="45" grpId="0" animBg="1"/>
      <p:bldP spid="45" grpId="1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Documents\Vince\nzmaths\ICTechnology\dreamstime_s_43160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88640"/>
            <a:ext cx="456914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76672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So 41 out of 81 possible outcomes are even and 40 out of 81 possible outcomes are odd.</a:t>
            </a:r>
          </a:p>
          <a:p>
            <a:r>
              <a:rPr lang="en-AU" sz="2400" dirty="0" smtClean="0"/>
              <a:t>Is the game fair or unfair?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989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381</Words>
  <Application>Microsoft Office PowerPoint</Application>
  <PresentationFormat>On-screen Show (4:3)</PresentationFormat>
  <Paragraphs>244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5</cp:revision>
  <dcterms:created xsi:type="dcterms:W3CDTF">2017-08-23T21:33:13Z</dcterms:created>
  <dcterms:modified xsi:type="dcterms:W3CDTF">2017-08-23T22:14:32Z</dcterms:modified>
</cp:coreProperties>
</file>