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7" d="100"/>
          <a:sy n="57" d="100"/>
        </p:scale>
        <p:origin x="-1104" y="-2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9F19358-0266-40BD-B382-46AED157FA56}" type="datetimeFigureOut">
              <a:rPr lang="en-AU" smtClean="0"/>
              <a:t>24/08/2017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FE7C8D-F082-45F7-9E70-38769AD9F0BB}" type="slidenum">
              <a:rPr lang="en-AU" smtClean="0"/>
              <a:t>‹#›</a:t>
            </a:fld>
            <a:endParaRPr lang="en-AU"/>
          </a:p>
        </p:txBody>
      </p:sp>
    </p:spTree>
    <p:extLst>
      <p:ext uri="{BB962C8B-B14F-4D97-AF65-F5344CB8AC3E}">
        <p14:creationId xmlns:p14="http://schemas.microsoft.com/office/powerpoint/2010/main" val="93198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9F19358-0266-40BD-B382-46AED157FA56}" type="datetimeFigureOut">
              <a:rPr lang="en-AU" smtClean="0"/>
              <a:t>24/08/2017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FE7C8D-F082-45F7-9E70-38769AD9F0BB}" type="slidenum">
              <a:rPr lang="en-AU" smtClean="0"/>
              <a:t>‹#›</a:t>
            </a:fld>
            <a:endParaRPr lang="en-AU"/>
          </a:p>
        </p:txBody>
      </p:sp>
    </p:spTree>
    <p:extLst>
      <p:ext uri="{BB962C8B-B14F-4D97-AF65-F5344CB8AC3E}">
        <p14:creationId xmlns:p14="http://schemas.microsoft.com/office/powerpoint/2010/main" val="1675163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9F19358-0266-40BD-B382-46AED157FA56}" type="datetimeFigureOut">
              <a:rPr lang="en-AU" smtClean="0"/>
              <a:t>24/08/2017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FE7C8D-F082-45F7-9E70-38769AD9F0BB}" type="slidenum">
              <a:rPr lang="en-AU" smtClean="0"/>
              <a:t>‹#›</a:t>
            </a:fld>
            <a:endParaRPr lang="en-AU"/>
          </a:p>
        </p:txBody>
      </p:sp>
    </p:spTree>
    <p:extLst>
      <p:ext uri="{BB962C8B-B14F-4D97-AF65-F5344CB8AC3E}">
        <p14:creationId xmlns:p14="http://schemas.microsoft.com/office/powerpoint/2010/main" val="3926310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9F19358-0266-40BD-B382-46AED157FA56}" type="datetimeFigureOut">
              <a:rPr lang="en-AU" smtClean="0"/>
              <a:t>24/08/2017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FE7C8D-F082-45F7-9E70-38769AD9F0BB}" type="slidenum">
              <a:rPr lang="en-AU" smtClean="0"/>
              <a:t>‹#›</a:t>
            </a:fld>
            <a:endParaRPr lang="en-AU"/>
          </a:p>
        </p:txBody>
      </p:sp>
    </p:spTree>
    <p:extLst>
      <p:ext uri="{BB962C8B-B14F-4D97-AF65-F5344CB8AC3E}">
        <p14:creationId xmlns:p14="http://schemas.microsoft.com/office/powerpoint/2010/main" val="500192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F19358-0266-40BD-B382-46AED157FA56}" type="datetimeFigureOut">
              <a:rPr lang="en-AU" smtClean="0"/>
              <a:t>24/08/2017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FE7C8D-F082-45F7-9E70-38769AD9F0BB}" type="slidenum">
              <a:rPr lang="en-AU" smtClean="0"/>
              <a:t>‹#›</a:t>
            </a:fld>
            <a:endParaRPr lang="en-AU"/>
          </a:p>
        </p:txBody>
      </p:sp>
    </p:spTree>
    <p:extLst>
      <p:ext uri="{BB962C8B-B14F-4D97-AF65-F5344CB8AC3E}">
        <p14:creationId xmlns:p14="http://schemas.microsoft.com/office/powerpoint/2010/main" val="1592332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9F19358-0266-40BD-B382-46AED157FA56}" type="datetimeFigureOut">
              <a:rPr lang="en-AU" smtClean="0"/>
              <a:t>24/08/2017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8FE7C8D-F082-45F7-9E70-38769AD9F0BB}" type="slidenum">
              <a:rPr lang="en-AU" smtClean="0"/>
              <a:t>‹#›</a:t>
            </a:fld>
            <a:endParaRPr lang="en-AU"/>
          </a:p>
        </p:txBody>
      </p:sp>
    </p:spTree>
    <p:extLst>
      <p:ext uri="{BB962C8B-B14F-4D97-AF65-F5344CB8AC3E}">
        <p14:creationId xmlns:p14="http://schemas.microsoft.com/office/powerpoint/2010/main" val="1750747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9F19358-0266-40BD-B382-46AED157FA56}" type="datetimeFigureOut">
              <a:rPr lang="en-AU" smtClean="0"/>
              <a:t>24/08/2017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8FE7C8D-F082-45F7-9E70-38769AD9F0BB}" type="slidenum">
              <a:rPr lang="en-AU" smtClean="0"/>
              <a:t>‹#›</a:t>
            </a:fld>
            <a:endParaRPr lang="en-AU"/>
          </a:p>
        </p:txBody>
      </p:sp>
    </p:spTree>
    <p:extLst>
      <p:ext uri="{BB962C8B-B14F-4D97-AF65-F5344CB8AC3E}">
        <p14:creationId xmlns:p14="http://schemas.microsoft.com/office/powerpoint/2010/main" val="3534781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9F19358-0266-40BD-B382-46AED157FA56}" type="datetimeFigureOut">
              <a:rPr lang="en-AU" smtClean="0"/>
              <a:t>24/08/2017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8FE7C8D-F082-45F7-9E70-38769AD9F0BB}" type="slidenum">
              <a:rPr lang="en-AU" smtClean="0"/>
              <a:t>‹#›</a:t>
            </a:fld>
            <a:endParaRPr lang="en-AU"/>
          </a:p>
        </p:txBody>
      </p:sp>
    </p:spTree>
    <p:extLst>
      <p:ext uri="{BB962C8B-B14F-4D97-AF65-F5344CB8AC3E}">
        <p14:creationId xmlns:p14="http://schemas.microsoft.com/office/powerpoint/2010/main" val="263143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F19358-0266-40BD-B382-46AED157FA56}" type="datetimeFigureOut">
              <a:rPr lang="en-AU" smtClean="0"/>
              <a:t>24/08/2017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8FE7C8D-F082-45F7-9E70-38769AD9F0BB}" type="slidenum">
              <a:rPr lang="en-AU" smtClean="0"/>
              <a:t>‹#›</a:t>
            </a:fld>
            <a:endParaRPr lang="en-AU"/>
          </a:p>
        </p:txBody>
      </p:sp>
    </p:spTree>
    <p:extLst>
      <p:ext uri="{BB962C8B-B14F-4D97-AF65-F5344CB8AC3E}">
        <p14:creationId xmlns:p14="http://schemas.microsoft.com/office/powerpoint/2010/main" val="3639987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F19358-0266-40BD-B382-46AED157FA56}" type="datetimeFigureOut">
              <a:rPr lang="en-AU" smtClean="0"/>
              <a:t>24/08/2017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8FE7C8D-F082-45F7-9E70-38769AD9F0BB}" type="slidenum">
              <a:rPr lang="en-AU" smtClean="0"/>
              <a:t>‹#›</a:t>
            </a:fld>
            <a:endParaRPr lang="en-AU"/>
          </a:p>
        </p:txBody>
      </p:sp>
    </p:spTree>
    <p:extLst>
      <p:ext uri="{BB962C8B-B14F-4D97-AF65-F5344CB8AC3E}">
        <p14:creationId xmlns:p14="http://schemas.microsoft.com/office/powerpoint/2010/main" val="239166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F19358-0266-40BD-B382-46AED157FA56}" type="datetimeFigureOut">
              <a:rPr lang="en-AU" smtClean="0"/>
              <a:t>24/08/2017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8FE7C8D-F082-45F7-9E70-38769AD9F0BB}" type="slidenum">
              <a:rPr lang="en-AU" smtClean="0"/>
              <a:t>‹#›</a:t>
            </a:fld>
            <a:endParaRPr lang="en-AU"/>
          </a:p>
        </p:txBody>
      </p:sp>
    </p:spTree>
    <p:extLst>
      <p:ext uri="{BB962C8B-B14F-4D97-AF65-F5344CB8AC3E}">
        <p14:creationId xmlns:p14="http://schemas.microsoft.com/office/powerpoint/2010/main" val="1899713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F19358-0266-40BD-B382-46AED157FA56}" type="datetimeFigureOut">
              <a:rPr lang="en-AU" smtClean="0"/>
              <a:t>24/08/2017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E7C8D-F082-45F7-9E70-38769AD9F0BB}" type="slidenum">
              <a:rPr lang="en-AU" smtClean="0"/>
              <a:t>‹#›</a:t>
            </a:fld>
            <a:endParaRPr lang="en-AU"/>
          </a:p>
        </p:txBody>
      </p:sp>
    </p:spTree>
    <p:extLst>
      <p:ext uri="{BB962C8B-B14F-4D97-AF65-F5344CB8AC3E}">
        <p14:creationId xmlns:p14="http://schemas.microsoft.com/office/powerpoint/2010/main" val="2510666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7584" y="272806"/>
            <a:ext cx="4392488" cy="6417596"/>
          </a:xfrm>
          <a:prstGeom prst="rect">
            <a:avLst/>
          </a:prstGeom>
        </p:spPr>
      </p:pic>
      <p:sp>
        <p:nvSpPr>
          <p:cNvPr id="4" name="TextBox 3"/>
          <p:cNvSpPr txBox="1"/>
          <p:nvPr/>
        </p:nvSpPr>
        <p:spPr>
          <a:xfrm>
            <a:off x="4499992" y="272806"/>
            <a:ext cx="4392488" cy="1569660"/>
          </a:xfrm>
          <a:prstGeom prst="rect">
            <a:avLst/>
          </a:prstGeom>
          <a:noFill/>
        </p:spPr>
        <p:txBody>
          <a:bodyPr wrap="square" rtlCol="0">
            <a:spAutoFit/>
          </a:bodyPr>
          <a:lstStyle/>
          <a:p>
            <a:r>
              <a:rPr lang="en-AU" sz="2400" dirty="0" smtClean="0"/>
              <a:t>Lucy’s family live in Palmerston North and holiday at Tauranga.</a:t>
            </a:r>
          </a:p>
          <a:p>
            <a:r>
              <a:rPr lang="en-AU" sz="2400" dirty="0" smtClean="0"/>
              <a:t>Do you know where those two cities are on the map?</a:t>
            </a:r>
            <a:endParaRPr lang="en-AU" sz="2400" dirty="0"/>
          </a:p>
        </p:txBody>
      </p:sp>
    </p:spTree>
    <p:extLst>
      <p:ext uri="{BB962C8B-B14F-4D97-AF65-F5344CB8AC3E}">
        <p14:creationId xmlns:p14="http://schemas.microsoft.com/office/powerpoint/2010/main" val="1118280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32" y="-121920"/>
            <a:ext cx="9176892" cy="6979920"/>
          </a:xfrm>
          <a:prstGeom prst="rect">
            <a:avLst/>
          </a:prstGeom>
        </p:spPr>
      </p:pic>
      <p:sp>
        <p:nvSpPr>
          <p:cNvPr id="6" name="TextBox 5"/>
          <p:cNvSpPr txBox="1"/>
          <p:nvPr/>
        </p:nvSpPr>
        <p:spPr>
          <a:xfrm>
            <a:off x="1259632" y="6309319"/>
            <a:ext cx="2505358" cy="461665"/>
          </a:xfrm>
          <a:prstGeom prst="rect">
            <a:avLst/>
          </a:prstGeom>
          <a:noFill/>
        </p:spPr>
        <p:txBody>
          <a:bodyPr wrap="square" rtlCol="0">
            <a:spAutoFit/>
          </a:bodyPr>
          <a:lstStyle/>
          <a:p>
            <a:r>
              <a:rPr lang="en-AU" sz="2400" b="1" dirty="0" smtClean="0"/>
              <a:t>Palmerston North</a:t>
            </a:r>
            <a:endParaRPr lang="en-AU" sz="2400" b="1" dirty="0"/>
          </a:p>
        </p:txBody>
      </p:sp>
      <p:sp>
        <p:nvSpPr>
          <p:cNvPr id="7" name="TextBox 6"/>
          <p:cNvSpPr txBox="1"/>
          <p:nvPr/>
        </p:nvSpPr>
        <p:spPr>
          <a:xfrm>
            <a:off x="-73532" y="2906375"/>
            <a:ext cx="2505358" cy="461665"/>
          </a:xfrm>
          <a:prstGeom prst="rect">
            <a:avLst/>
          </a:prstGeom>
          <a:noFill/>
        </p:spPr>
        <p:txBody>
          <a:bodyPr wrap="square" rtlCol="0">
            <a:spAutoFit/>
          </a:bodyPr>
          <a:lstStyle/>
          <a:p>
            <a:pPr algn="ctr"/>
            <a:r>
              <a:rPr lang="en-AU" sz="2400" b="1" dirty="0" smtClean="0"/>
              <a:t>New Plymouth</a:t>
            </a:r>
            <a:endParaRPr lang="en-AU" sz="2400" b="1" dirty="0"/>
          </a:p>
        </p:txBody>
      </p:sp>
      <p:sp>
        <p:nvSpPr>
          <p:cNvPr id="8" name="TextBox 7"/>
          <p:cNvSpPr txBox="1"/>
          <p:nvPr/>
        </p:nvSpPr>
        <p:spPr>
          <a:xfrm>
            <a:off x="6597402" y="4293096"/>
            <a:ext cx="2505358" cy="461665"/>
          </a:xfrm>
          <a:prstGeom prst="rect">
            <a:avLst/>
          </a:prstGeom>
          <a:noFill/>
        </p:spPr>
        <p:txBody>
          <a:bodyPr wrap="square" rtlCol="0">
            <a:spAutoFit/>
          </a:bodyPr>
          <a:lstStyle/>
          <a:p>
            <a:r>
              <a:rPr lang="en-AU" sz="2400" b="1" dirty="0" smtClean="0"/>
              <a:t>Napier</a:t>
            </a:r>
            <a:endParaRPr lang="en-AU" sz="2400" b="1" dirty="0"/>
          </a:p>
        </p:txBody>
      </p:sp>
      <p:sp>
        <p:nvSpPr>
          <p:cNvPr id="9" name="TextBox 8"/>
          <p:cNvSpPr txBox="1"/>
          <p:nvPr/>
        </p:nvSpPr>
        <p:spPr>
          <a:xfrm>
            <a:off x="5076056" y="2444710"/>
            <a:ext cx="2505358" cy="461665"/>
          </a:xfrm>
          <a:prstGeom prst="rect">
            <a:avLst/>
          </a:prstGeom>
          <a:noFill/>
        </p:spPr>
        <p:txBody>
          <a:bodyPr wrap="square" rtlCol="0">
            <a:spAutoFit/>
          </a:bodyPr>
          <a:lstStyle/>
          <a:p>
            <a:r>
              <a:rPr lang="en-AU" sz="2400" b="1" dirty="0" smtClean="0"/>
              <a:t>Taupo</a:t>
            </a:r>
            <a:endParaRPr lang="en-AU" sz="2400" b="1" dirty="0"/>
          </a:p>
        </p:txBody>
      </p:sp>
      <p:sp>
        <p:nvSpPr>
          <p:cNvPr id="10" name="TextBox 9"/>
          <p:cNvSpPr txBox="1"/>
          <p:nvPr/>
        </p:nvSpPr>
        <p:spPr>
          <a:xfrm>
            <a:off x="1922626" y="-20320"/>
            <a:ext cx="2505358" cy="461665"/>
          </a:xfrm>
          <a:prstGeom prst="rect">
            <a:avLst/>
          </a:prstGeom>
          <a:noFill/>
        </p:spPr>
        <p:txBody>
          <a:bodyPr wrap="square" rtlCol="0">
            <a:spAutoFit/>
          </a:bodyPr>
          <a:lstStyle/>
          <a:p>
            <a:pPr algn="ctr"/>
            <a:r>
              <a:rPr lang="en-AU" sz="2400" b="1" dirty="0" smtClean="0"/>
              <a:t>Hamilton</a:t>
            </a:r>
            <a:endParaRPr lang="en-AU" sz="2400" b="1" dirty="0"/>
          </a:p>
        </p:txBody>
      </p:sp>
      <p:sp>
        <p:nvSpPr>
          <p:cNvPr id="11" name="TextBox 10"/>
          <p:cNvSpPr txBox="1"/>
          <p:nvPr/>
        </p:nvSpPr>
        <p:spPr>
          <a:xfrm>
            <a:off x="6891178" y="925136"/>
            <a:ext cx="1713270" cy="461665"/>
          </a:xfrm>
          <a:prstGeom prst="rect">
            <a:avLst/>
          </a:prstGeom>
          <a:noFill/>
        </p:spPr>
        <p:txBody>
          <a:bodyPr wrap="square" rtlCol="0">
            <a:spAutoFit/>
          </a:bodyPr>
          <a:lstStyle/>
          <a:p>
            <a:r>
              <a:rPr lang="en-AU" sz="2400" b="1" dirty="0" smtClean="0"/>
              <a:t>Whakatane</a:t>
            </a:r>
            <a:endParaRPr lang="en-AU" sz="2400" b="1" dirty="0"/>
          </a:p>
        </p:txBody>
      </p:sp>
      <p:sp>
        <p:nvSpPr>
          <p:cNvPr id="12" name="TextBox 11"/>
          <p:cNvSpPr txBox="1"/>
          <p:nvPr/>
        </p:nvSpPr>
        <p:spPr>
          <a:xfrm>
            <a:off x="5159112" y="-79072"/>
            <a:ext cx="1713270" cy="461665"/>
          </a:xfrm>
          <a:prstGeom prst="rect">
            <a:avLst/>
          </a:prstGeom>
          <a:noFill/>
        </p:spPr>
        <p:txBody>
          <a:bodyPr wrap="square" rtlCol="0">
            <a:spAutoFit/>
          </a:bodyPr>
          <a:lstStyle/>
          <a:p>
            <a:r>
              <a:rPr lang="en-AU" sz="2400" b="1" dirty="0" smtClean="0"/>
              <a:t>Tauranga</a:t>
            </a:r>
            <a:endParaRPr lang="en-AU" sz="2400" b="1" dirty="0"/>
          </a:p>
        </p:txBody>
      </p:sp>
      <p:sp>
        <p:nvSpPr>
          <p:cNvPr id="13" name="TextBox 12"/>
          <p:cNvSpPr txBox="1"/>
          <p:nvPr/>
        </p:nvSpPr>
        <p:spPr>
          <a:xfrm>
            <a:off x="5440996" y="1164432"/>
            <a:ext cx="1713270" cy="461665"/>
          </a:xfrm>
          <a:prstGeom prst="rect">
            <a:avLst/>
          </a:prstGeom>
          <a:noFill/>
        </p:spPr>
        <p:txBody>
          <a:bodyPr wrap="square" rtlCol="0">
            <a:spAutoFit/>
          </a:bodyPr>
          <a:lstStyle/>
          <a:p>
            <a:r>
              <a:rPr lang="en-AU" sz="2400" b="1" dirty="0" smtClean="0"/>
              <a:t>Rotorua</a:t>
            </a:r>
            <a:endParaRPr lang="en-AU" sz="2400" b="1" dirty="0"/>
          </a:p>
        </p:txBody>
      </p:sp>
    </p:spTree>
    <p:extLst>
      <p:ext uri="{BB962C8B-B14F-4D97-AF65-F5344CB8AC3E}">
        <p14:creationId xmlns:p14="http://schemas.microsoft.com/office/powerpoint/2010/main" val="199943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32" y="-121920"/>
            <a:ext cx="9176892" cy="6979920"/>
          </a:xfrm>
          <a:prstGeom prst="rect">
            <a:avLst/>
          </a:prstGeom>
        </p:spPr>
      </p:pic>
      <p:sp>
        <p:nvSpPr>
          <p:cNvPr id="6" name="TextBox 5"/>
          <p:cNvSpPr txBox="1"/>
          <p:nvPr/>
        </p:nvSpPr>
        <p:spPr>
          <a:xfrm>
            <a:off x="1259632" y="6309319"/>
            <a:ext cx="2505358" cy="461665"/>
          </a:xfrm>
          <a:prstGeom prst="rect">
            <a:avLst/>
          </a:prstGeom>
          <a:noFill/>
        </p:spPr>
        <p:txBody>
          <a:bodyPr wrap="square" rtlCol="0">
            <a:spAutoFit/>
          </a:bodyPr>
          <a:lstStyle/>
          <a:p>
            <a:r>
              <a:rPr lang="en-AU" sz="2400" b="1" dirty="0" smtClean="0"/>
              <a:t>Palmerston North</a:t>
            </a:r>
            <a:endParaRPr lang="en-AU" sz="2400" b="1" dirty="0"/>
          </a:p>
        </p:txBody>
      </p:sp>
      <p:sp>
        <p:nvSpPr>
          <p:cNvPr id="7" name="TextBox 6"/>
          <p:cNvSpPr txBox="1"/>
          <p:nvPr/>
        </p:nvSpPr>
        <p:spPr>
          <a:xfrm>
            <a:off x="-73532" y="2906375"/>
            <a:ext cx="2505358" cy="461665"/>
          </a:xfrm>
          <a:prstGeom prst="rect">
            <a:avLst/>
          </a:prstGeom>
          <a:noFill/>
        </p:spPr>
        <p:txBody>
          <a:bodyPr wrap="square" rtlCol="0">
            <a:spAutoFit/>
          </a:bodyPr>
          <a:lstStyle/>
          <a:p>
            <a:pPr algn="ctr"/>
            <a:r>
              <a:rPr lang="en-AU" sz="2400" b="1" dirty="0" smtClean="0"/>
              <a:t>New Plymouth</a:t>
            </a:r>
            <a:endParaRPr lang="en-AU" sz="2400" b="1" dirty="0"/>
          </a:p>
        </p:txBody>
      </p:sp>
      <p:sp>
        <p:nvSpPr>
          <p:cNvPr id="8" name="TextBox 7"/>
          <p:cNvSpPr txBox="1"/>
          <p:nvPr/>
        </p:nvSpPr>
        <p:spPr>
          <a:xfrm>
            <a:off x="6597402" y="4293096"/>
            <a:ext cx="2505358" cy="461665"/>
          </a:xfrm>
          <a:prstGeom prst="rect">
            <a:avLst/>
          </a:prstGeom>
          <a:noFill/>
        </p:spPr>
        <p:txBody>
          <a:bodyPr wrap="square" rtlCol="0">
            <a:spAutoFit/>
          </a:bodyPr>
          <a:lstStyle/>
          <a:p>
            <a:r>
              <a:rPr lang="en-AU" sz="2400" b="1" dirty="0" smtClean="0"/>
              <a:t>Napier</a:t>
            </a:r>
            <a:endParaRPr lang="en-AU" sz="2400" b="1" dirty="0"/>
          </a:p>
        </p:txBody>
      </p:sp>
      <p:sp>
        <p:nvSpPr>
          <p:cNvPr id="9" name="TextBox 8"/>
          <p:cNvSpPr txBox="1"/>
          <p:nvPr/>
        </p:nvSpPr>
        <p:spPr>
          <a:xfrm>
            <a:off x="5076056" y="2444710"/>
            <a:ext cx="2505358" cy="461665"/>
          </a:xfrm>
          <a:prstGeom prst="rect">
            <a:avLst/>
          </a:prstGeom>
          <a:noFill/>
        </p:spPr>
        <p:txBody>
          <a:bodyPr wrap="square" rtlCol="0">
            <a:spAutoFit/>
          </a:bodyPr>
          <a:lstStyle/>
          <a:p>
            <a:r>
              <a:rPr lang="en-AU" sz="2400" b="1" dirty="0" smtClean="0"/>
              <a:t>Taupo</a:t>
            </a:r>
            <a:endParaRPr lang="en-AU" sz="2400" b="1" dirty="0"/>
          </a:p>
        </p:txBody>
      </p:sp>
      <p:sp>
        <p:nvSpPr>
          <p:cNvPr id="10" name="TextBox 9"/>
          <p:cNvSpPr txBox="1"/>
          <p:nvPr/>
        </p:nvSpPr>
        <p:spPr>
          <a:xfrm>
            <a:off x="1922626" y="-20320"/>
            <a:ext cx="2505358" cy="461665"/>
          </a:xfrm>
          <a:prstGeom prst="rect">
            <a:avLst/>
          </a:prstGeom>
          <a:noFill/>
        </p:spPr>
        <p:txBody>
          <a:bodyPr wrap="square" rtlCol="0">
            <a:spAutoFit/>
          </a:bodyPr>
          <a:lstStyle/>
          <a:p>
            <a:pPr algn="ctr"/>
            <a:r>
              <a:rPr lang="en-AU" sz="2400" b="1" dirty="0" smtClean="0"/>
              <a:t>Hamilton</a:t>
            </a:r>
            <a:endParaRPr lang="en-AU" sz="2400" b="1" dirty="0"/>
          </a:p>
        </p:txBody>
      </p:sp>
      <p:sp>
        <p:nvSpPr>
          <p:cNvPr id="11" name="TextBox 10"/>
          <p:cNvSpPr txBox="1"/>
          <p:nvPr/>
        </p:nvSpPr>
        <p:spPr>
          <a:xfrm>
            <a:off x="6891178" y="925136"/>
            <a:ext cx="1713270" cy="461665"/>
          </a:xfrm>
          <a:prstGeom prst="rect">
            <a:avLst/>
          </a:prstGeom>
          <a:noFill/>
        </p:spPr>
        <p:txBody>
          <a:bodyPr wrap="square" rtlCol="0">
            <a:spAutoFit/>
          </a:bodyPr>
          <a:lstStyle/>
          <a:p>
            <a:r>
              <a:rPr lang="en-AU" sz="2400" b="1" dirty="0" smtClean="0"/>
              <a:t>Whakatane</a:t>
            </a:r>
            <a:endParaRPr lang="en-AU" sz="2400" b="1" dirty="0"/>
          </a:p>
        </p:txBody>
      </p:sp>
      <p:sp>
        <p:nvSpPr>
          <p:cNvPr id="12" name="TextBox 11"/>
          <p:cNvSpPr txBox="1"/>
          <p:nvPr/>
        </p:nvSpPr>
        <p:spPr>
          <a:xfrm>
            <a:off x="5159112" y="-79072"/>
            <a:ext cx="1713270" cy="461665"/>
          </a:xfrm>
          <a:prstGeom prst="rect">
            <a:avLst/>
          </a:prstGeom>
          <a:noFill/>
        </p:spPr>
        <p:txBody>
          <a:bodyPr wrap="square" rtlCol="0">
            <a:spAutoFit/>
          </a:bodyPr>
          <a:lstStyle/>
          <a:p>
            <a:r>
              <a:rPr lang="en-AU" sz="2400" b="1" dirty="0" smtClean="0"/>
              <a:t>Tauranga</a:t>
            </a:r>
            <a:endParaRPr lang="en-AU" sz="2400" b="1" dirty="0"/>
          </a:p>
        </p:txBody>
      </p:sp>
      <p:sp>
        <p:nvSpPr>
          <p:cNvPr id="13" name="TextBox 12"/>
          <p:cNvSpPr txBox="1"/>
          <p:nvPr/>
        </p:nvSpPr>
        <p:spPr>
          <a:xfrm>
            <a:off x="5440996" y="1164432"/>
            <a:ext cx="1713270" cy="461665"/>
          </a:xfrm>
          <a:prstGeom prst="rect">
            <a:avLst/>
          </a:prstGeom>
          <a:noFill/>
        </p:spPr>
        <p:txBody>
          <a:bodyPr wrap="square" rtlCol="0">
            <a:spAutoFit/>
          </a:bodyPr>
          <a:lstStyle/>
          <a:p>
            <a:r>
              <a:rPr lang="en-AU" sz="2400" b="1" dirty="0" smtClean="0"/>
              <a:t>Rotorua</a:t>
            </a:r>
            <a:endParaRPr lang="en-AU" sz="2400" b="1" dirty="0"/>
          </a:p>
        </p:txBody>
      </p:sp>
      <p:grpSp>
        <p:nvGrpSpPr>
          <p:cNvPr id="4" name="Group 3"/>
          <p:cNvGrpSpPr/>
          <p:nvPr/>
        </p:nvGrpSpPr>
        <p:grpSpPr>
          <a:xfrm>
            <a:off x="4074060" y="4402023"/>
            <a:ext cx="432048" cy="439509"/>
            <a:chOff x="7312035" y="5873541"/>
            <a:chExt cx="432048" cy="439509"/>
          </a:xfrm>
        </p:grpSpPr>
        <p:sp>
          <p:nvSpPr>
            <p:cNvPr id="2" name="Flowchart: Delay 1"/>
            <p:cNvSpPr/>
            <p:nvPr/>
          </p:nvSpPr>
          <p:spPr>
            <a:xfrm rot="5400000">
              <a:off x="7308304" y="5877272"/>
              <a:ext cx="439509" cy="432047"/>
            </a:xfrm>
            <a:prstGeom prst="flowChartDela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p:cNvSpPr txBox="1"/>
            <p:nvPr/>
          </p:nvSpPr>
          <p:spPr>
            <a:xfrm>
              <a:off x="7312035" y="5873541"/>
              <a:ext cx="432048" cy="369332"/>
            </a:xfrm>
            <a:prstGeom prst="rect">
              <a:avLst/>
            </a:prstGeom>
            <a:noFill/>
          </p:spPr>
          <p:txBody>
            <a:bodyPr wrap="square" rtlCol="0">
              <a:spAutoFit/>
            </a:bodyPr>
            <a:lstStyle/>
            <a:p>
              <a:pPr algn="ctr"/>
              <a:r>
                <a:rPr lang="en-AU" dirty="0"/>
                <a:t>1</a:t>
              </a:r>
            </a:p>
          </p:txBody>
        </p:sp>
      </p:grpSp>
      <p:grpSp>
        <p:nvGrpSpPr>
          <p:cNvPr id="14" name="Group 13"/>
          <p:cNvGrpSpPr/>
          <p:nvPr/>
        </p:nvGrpSpPr>
        <p:grpSpPr>
          <a:xfrm>
            <a:off x="2959281" y="3332951"/>
            <a:ext cx="432048" cy="439509"/>
            <a:chOff x="7312035" y="5873541"/>
            <a:chExt cx="432048" cy="439509"/>
          </a:xfrm>
        </p:grpSpPr>
        <p:sp>
          <p:nvSpPr>
            <p:cNvPr id="15" name="Flowchart: Delay 14"/>
            <p:cNvSpPr/>
            <p:nvPr/>
          </p:nvSpPr>
          <p:spPr>
            <a:xfrm rot="5400000">
              <a:off x="7308304" y="5877272"/>
              <a:ext cx="439509" cy="432047"/>
            </a:xfrm>
            <a:prstGeom prst="flowChartDela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p:cNvSpPr txBox="1"/>
            <p:nvPr/>
          </p:nvSpPr>
          <p:spPr>
            <a:xfrm>
              <a:off x="7312035" y="5873541"/>
              <a:ext cx="432048" cy="369332"/>
            </a:xfrm>
            <a:prstGeom prst="rect">
              <a:avLst/>
            </a:prstGeom>
            <a:noFill/>
          </p:spPr>
          <p:txBody>
            <a:bodyPr wrap="square" rtlCol="0">
              <a:spAutoFit/>
            </a:bodyPr>
            <a:lstStyle/>
            <a:p>
              <a:pPr algn="ctr"/>
              <a:r>
                <a:rPr lang="en-AU" dirty="0" smtClean="0"/>
                <a:t>43</a:t>
              </a:r>
              <a:endParaRPr lang="en-AU" dirty="0"/>
            </a:p>
          </p:txBody>
        </p:sp>
      </p:grpSp>
      <p:grpSp>
        <p:nvGrpSpPr>
          <p:cNvPr id="20" name="Group 19"/>
          <p:cNvGrpSpPr/>
          <p:nvPr/>
        </p:nvGrpSpPr>
        <p:grpSpPr>
          <a:xfrm>
            <a:off x="5583699" y="3377679"/>
            <a:ext cx="432048" cy="439509"/>
            <a:chOff x="7312035" y="5873541"/>
            <a:chExt cx="432048" cy="439509"/>
          </a:xfrm>
        </p:grpSpPr>
        <p:sp>
          <p:nvSpPr>
            <p:cNvPr id="21" name="Flowchart: Delay 20"/>
            <p:cNvSpPr/>
            <p:nvPr/>
          </p:nvSpPr>
          <p:spPr>
            <a:xfrm rot="5400000">
              <a:off x="7308304" y="5877272"/>
              <a:ext cx="439509" cy="432047"/>
            </a:xfrm>
            <a:prstGeom prst="flowChartDela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p:cNvSpPr txBox="1"/>
            <p:nvPr/>
          </p:nvSpPr>
          <p:spPr>
            <a:xfrm>
              <a:off x="7312035" y="5873541"/>
              <a:ext cx="432048" cy="369332"/>
            </a:xfrm>
            <a:prstGeom prst="rect">
              <a:avLst/>
            </a:prstGeom>
            <a:noFill/>
          </p:spPr>
          <p:txBody>
            <a:bodyPr wrap="square" rtlCol="0">
              <a:spAutoFit/>
            </a:bodyPr>
            <a:lstStyle/>
            <a:p>
              <a:pPr algn="ctr"/>
              <a:r>
                <a:rPr lang="en-AU" dirty="0" smtClean="0"/>
                <a:t>5</a:t>
              </a:r>
              <a:endParaRPr lang="en-AU" dirty="0"/>
            </a:p>
          </p:txBody>
        </p:sp>
      </p:grpSp>
      <p:grpSp>
        <p:nvGrpSpPr>
          <p:cNvPr id="23" name="Group 22"/>
          <p:cNvGrpSpPr/>
          <p:nvPr/>
        </p:nvGrpSpPr>
        <p:grpSpPr>
          <a:xfrm>
            <a:off x="6459130" y="2646967"/>
            <a:ext cx="432048" cy="439509"/>
            <a:chOff x="7312035" y="5873541"/>
            <a:chExt cx="432048" cy="439509"/>
          </a:xfrm>
        </p:grpSpPr>
        <p:sp>
          <p:nvSpPr>
            <p:cNvPr id="24" name="Flowchart: Delay 23"/>
            <p:cNvSpPr/>
            <p:nvPr/>
          </p:nvSpPr>
          <p:spPr>
            <a:xfrm rot="5400000">
              <a:off x="7308304" y="5877272"/>
              <a:ext cx="439509" cy="432047"/>
            </a:xfrm>
            <a:prstGeom prst="flowChartDela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p:cNvSpPr txBox="1"/>
            <p:nvPr/>
          </p:nvSpPr>
          <p:spPr>
            <a:xfrm>
              <a:off x="7312035" y="5873541"/>
              <a:ext cx="432048" cy="369332"/>
            </a:xfrm>
            <a:prstGeom prst="rect">
              <a:avLst/>
            </a:prstGeom>
            <a:noFill/>
          </p:spPr>
          <p:txBody>
            <a:bodyPr wrap="square" rtlCol="0">
              <a:spAutoFit/>
            </a:bodyPr>
            <a:lstStyle/>
            <a:p>
              <a:pPr algn="ctr"/>
              <a:r>
                <a:rPr lang="en-AU" dirty="0" smtClean="0"/>
                <a:t>38</a:t>
              </a:r>
              <a:endParaRPr lang="en-AU" dirty="0"/>
            </a:p>
          </p:txBody>
        </p:sp>
      </p:grpSp>
      <p:grpSp>
        <p:nvGrpSpPr>
          <p:cNvPr id="29" name="Group 28"/>
          <p:cNvGrpSpPr/>
          <p:nvPr/>
        </p:nvGrpSpPr>
        <p:grpSpPr>
          <a:xfrm>
            <a:off x="3396800" y="1909266"/>
            <a:ext cx="432048" cy="439509"/>
            <a:chOff x="7312035" y="5873541"/>
            <a:chExt cx="432048" cy="439509"/>
          </a:xfrm>
        </p:grpSpPr>
        <p:sp>
          <p:nvSpPr>
            <p:cNvPr id="30" name="Flowchart: Delay 29"/>
            <p:cNvSpPr/>
            <p:nvPr/>
          </p:nvSpPr>
          <p:spPr>
            <a:xfrm rot="5400000">
              <a:off x="7308304" y="5877272"/>
              <a:ext cx="439509" cy="432047"/>
            </a:xfrm>
            <a:prstGeom prst="flowChartDela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TextBox 30"/>
            <p:cNvSpPr txBox="1"/>
            <p:nvPr/>
          </p:nvSpPr>
          <p:spPr>
            <a:xfrm>
              <a:off x="7312035" y="5873541"/>
              <a:ext cx="432048" cy="369332"/>
            </a:xfrm>
            <a:prstGeom prst="rect">
              <a:avLst/>
            </a:prstGeom>
            <a:noFill/>
          </p:spPr>
          <p:txBody>
            <a:bodyPr wrap="square" rtlCol="0">
              <a:spAutoFit/>
            </a:bodyPr>
            <a:lstStyle/>
            <a:p>
              <a:pPr algn="ctr"/>
              <a:r>
                <a:rPr lang="en-AU" dirty="0" smtClean="0"/>
                <a:t>30</a:t>
              </a:r>
              <a:endParaRPr lang="en-AU" dirty="0"/>
            </a:p>
          </p:txBody>
        </p:sp>
      </p:grpSp>
      <p:grpSp>
        <p:nvGrpSpPr>
          <p:cNvPr id="32" name="Group 31"/>
          <p:cNvGrpSpPr/>
          <p:nvPr/>
        </p:nvGrpSpPr>
        <p:grpSpPr>
          <a:xfrm>
            <a:off x="4403617" y="552442"/>
            <a:ext cx="432048" cy="439509"/>
            <a:chOff x="7312035" y="5873541"/>
            <a:chExt cx="432048" cy="439509"/>
          </a:xfrm>
        </p:grpSpPr>
        <p:sp>
          <p:nvSpPr>
            <p:cNvPr id="33" name="Flowchart: Delay 32"/>
            <p:cNvSpPr/>
            <p:nvPr/>
          </p:nvSpPr>
          <p:spPr>
            <a:xfrm rot="5400000">
              <a:off x="7308304" y="5877272"/>
              <a:ext cx="439509" cy="432047"/>
            </a:xfrm>
            <a:prstGeom prst="flowChartDela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TextBox 33"/>
            <p:cNvSpPr txBox="1"/>
            <p:nvPr/>
          </p:nvSpPr>
          <p:spPr>
            <a:xfrm>
              <a:off x="7312035" y="5873541"/>
              <a:ext cx="432048" cy="369332"/>
            </a:xfrm>
            <a:prstGeom prst="rect">
              <a:avLst/>
            </a:prstGeom>
            <a:noFill/>
          </p:spPr>
          <p:txBody>
            <a:bodyPr wrap="square" rtlCol="0">
              <a:spAutoFit/>
            </a:bodyPr>
            <a:lstStyle/>
            <a:p>
              <a:pPr algn="ctr"/>
              <a:r>
                <a:rPr lang="en-AU" dirty="0" smtClean="0"/>
                <a:t>28</a:t>
              </a:r>
              <a:endParaRPr lang="en-AU" dirty="0"/>
            </a:p>
          </p:txBody>
        </p:sp>
      </p:grpSp>
      <p:grpSp>
        <p:nvGrpSpPr>
          <p:cNvPr id="41" name="Group 40"/>
          <p:cNvGrpSpPr/>
          <p:nvPr/>
        </p:nvGrpSpPr>
        <p:grpSpPr>
          <a:xfrm>
            <a:off x="4874531" y="694731"/>
            <a:ext cx="432048" cy="439509"/>
            <a:chOff x="7312035" y="5873541"/>
            <a:chExt cx="432048" cy="439509"/>
          </a:xfrm>
        </p:grpSpPr>
        <p:sp>
          <p:nvSpPr>
            <p:cNvPr id="42" name="Flowchart: Delay 41"/>
            <p:cNvSpPr/>
            <p:nvPr/>
          </p:nvSpPr>
          <p:spPr>
            <a:xfrm rot="5400000">
              <a:off x="7308304" y="5877272"/>
              <a:ext cx="439509" cy="432047"/>
            </a:xfrm>
            <a:prstGeom prst="flowChartDela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TextBox 42"/>
            <p:cNvSpPr txBox="1"/>
            <p:nvPr/>
          </p:nvSpPr>
          <p:spPr>
            <a:xfrm>
              <a:off x="7312035" y="5873541"/>
              <a:ext cx="432048" cy="369332"/>
            </a:xfrm>
            <a:prstGeom prst="rect">
              <a:avLst/>
            </a:prstGeom>
            <a:noFill/>
          </p:spPr>
          <p:txBody>
            <a:bodyPr wrap="square" rtlCol="0">
              <a:spAutoFit/>
            </a:bodyPr>
            <a:lstStyle/>
            <a:p>
              <a:pPr algn="ctr"/>
              <a:r>
                <a:rPr lang="en-AU" dirty="0" smtClean="0"/>
                <a:t>33</a:t>
              </a:r>
              <a:endParaRPr lang="en-AU" dirty="0"/>
            </a:p>
          </p:txBody>
        </p:sp>
      </p:grpSp>
      <p:grpSp>
        <p:nvGrpSpPr>
          <p:cNvPr id="47" name="Group 46"/>
          <p:cNvGrpSpPr/>
          <p:nvPr/>
        </p:nvGrpSpPr>
        <p:grpSpPr>
          <a:xfrm>
            <a:off x="5787418" y="622619"/>
            <a:ext cx="432048" cy="439509"/>
            <a:chOff x="7312035" y="5873541"/>
            <a:chExt cx="432048" cy="439509"/>
          </a:xfrm>
        </p:grpSpPr>
        <p:sp>
          <p:nvSpPr>
            <p:cNvPr id="48" name="Flowchart: Delay 47"/>
            <p:cNvSpPr/>
            <p:nvPr/>
          </p:nvSpPr>
          <p:spPr>
            <a:xfrm rot="5400000">
              <a:off x="7308304" y="5877272"/>
              <a:ext cx="439509" cy="432047"/>
            </a:xfrm>
            <a:prstGeom prst="flowChartDela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TextBox 48"/>
            <p:cNvSpPr txBox="1"/>
            <p:nvPr/>
          </p:nvSpPr>
          <p:spPr>
            <a:xfrm>
              <a:off x="7312035" y="5873541"/>
              <a:ext cx="432048" cy="369332"/>
            </a:xfrm>
            <a:prstGeom prst="rect">
              <a:avLst/>
            </a:prstGeom>
            <a:noFill/>
          </p:spPr>
          <p:txBody>
            <a:bodyPr wrap="square" rtlCol="0">
              <a:spAutoFit/>
            </a:bodyPr>
            <a:lstStyle/>
            <a:p>
              <a:pPr algn="ctr"/>
              <a:r>
                <a:rPr lang="en-AU" dirty="0" smtClean="0"/>
                <a:t>2</a:t>
              </a:r>
              <a:endParaRPr lang="en-AU" dirty="0"/>
            </a:p>
          </p:txBody>
        </p:sp>
      </p:grpSp>
      <p:grpSp>
        <p:nvGrpSpPr>
          <p:cNvPr id="50" name="Group 49"/>
          <p:cNvGrpSpPr/>
          <p:nvPr/>
        </p:nvGrpSpPr>
        <p:grpSpPr>
          <a:xfrm>
            <a:off x="3995936" y="34490"/>
            <a:ext cx="432048" cy="439509"/>
            <a:chOff x="7312035" y="5873541"/>
            <a:chExt cx="432048" cy="439509"/>
          </a:xfrm>
        </p:grpSpPr>
        <p:sp>
          <p:nvSpPr>
            <p:cNvPr id="51" name="Flowchart: Delay 50"/>
            <p:cNvSpPr/>
            <p:nvPr/>
          </p:nvSpPr>
          <p:spPr>
            <a:xfrm rot="5400000">
              <a:off x="7308304" y="5877272"/>
              <a:ext cx="439509" cy="432047"/>
            </a:xfrm>
            <a:prstGeom prst="flowChartDela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TextBox 51"/>
            <p:cNvSpPr txBox="1"/>
            <p:nvPr/>
          </p:nvSpPr>
          <p:spPr>
            <a:xfrm>
              <a:off x="7312035" y="5873541"/>
              <a:ext cx="432048" cy="369332"/>
            </a:xfrm>
            <a:prstGeom prst="rect">
              <a:avLst/>
            </a:prstGeom>
            <a:noFill/>
          </p:spPr>
          <p:txBody>
            <a:bodyPr wrap="square" rtlCol="0">
              <a:spAutoFit/>
            </a:bodyPr>
            <a:lstStyle/>
            <a:p>
              <a:pPr algn="ctr"/>
              <a:r>
                <a:rPr lang="en-AU" dirty="0" smtClean="0"/>
                <a:t>29</a:t>
              </a:r>
              <a:endParaRPr lang="en-AU" dirty="0"/>
            </a:p>
          </p:txBody>
        </p:sp>
      </p:grpSp>
    </p:spTree>
    <p:extLst>
      <p:ext uri="{BB962C8B-B14F-4D97-AF65-F5344CB8AC3E}">
        <p14:creationId xmlns:p14="http://schemas.microsoft.com/office/powerpoint/2010/main" val="20400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84747"/>
            <a:ext cx="9144000" cy="6073253"/>
          </a:xfrm>
          <a:prstGeom prst="rect">
            <a:avLst/>
          </a:prstGeom>
        </p:spPr>
      </p:pic>
      <p:sp>
        <p:nvSpPr>
          <p:cNvPr id="3" name="TextBox 2"/>
          <p:cNvSpPr txBox="1"/>
          <p:nvPr/>
        </p:nvSpPr>
        <p:spPr>
          <a:xfrm>
            <a:off x="0" y="0"/>
            <a:ext cx="9144000" cy="830997"/>
          </a:xfrm>
          <a:prstGeom prst="rect">
            <a:avLst/>
          </a:prstGeom>
          <a:noFill/>
        </p:spPr>
        <p:txBody>
          <a:bodyPr wrap="square" rtlCol="0">
            <a:spAutoFit/>
          </a:bodyPr>
          <a:lstStyle/>
          <a:p>
            <a:r>
              <a:rPr lang="en-AU" sz="2400" dirty="0" smtClean="0"/>
              <a:t>Unfortunately Lucy’s summer holiday is over and her family need to return home to Palmerston North.</a:t>
            </a:r>
            <a:endParaRPr lang="en-AU" sz="2400" dirty="0"/>
          </a:p>
        </p:txBody>
      </p:sp>
    </p:spTree>
    <p:extLst>
      <p:ext uri="{BB962C8B-B14F-4D97-AF65-F5344CB8AC3E}">
        <p14:creationId xmlns:p14="http://schemas.microsoft.com/office/powerpoint/2010/main" val="3512253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clrChange>
              <a:clrFrom>
                <a:srgbClr val="8FB8E6"/>
              </a:clrFrom>
              <a:clrTo>
                <a:srgbClr val="8FB8E6">
                  <a:alpha val="0"/>
                </a:srgbClr>
              </a:clrTo>
            </a:clrChange>
            <a:extLst>
              <a:ext uri="{28A0092B-C50C-407E-A947-70E740481C1C}">
                <a14:useLocalDpi xmlns:a14="http://schemas.microsoft.com/office/drawing/2010/main" val="0"/>
              </a:ext>
            </a:extLst>
          </a:blip>
          <a:stretch>
            <a:fillRect/>
          </a:stretch>
        </p:blipFill>
        <p:spPr>
          <a:xfrm>
            <a:off x="-7537" y="750732"/>
            <a:ext cx="9144000" cy="6095440"/>
          </a:xfrm>
          <a:prstGeom prst="rect">
            <a:avLst/>
          </a:prstGeom>
        </p:spPr>
      </p:pic>
      <p:sp>
        <p:nvSpPr>
          <p:cNvPr id="3" name="TextBox 2"/>
          <p:cNvSpPr txBox="1"/>
          <p:nvPr/>
        </p:nvSpPr>
        <p:spPr>
          <a:xfrm>
            <a:off x="0" y="0"/>
            <a:ext cx="9144000" cy="1938992"/>
          </a:xfrm>
          <a:prstGeom prst="rect">
            <a:avLst/>
          </a:prstGeom>
          <a:noFill/>
        </p:spPr>
        <p:txBody>
          <a:bodyPr wrap="square" rtlCol="0">
            <a:spAutoFit/>
          </a:bodyPr>
          <a:lstStyle/>
          <a:p>
            <a:r>
              <a:rPr lang="en-AU" sz="2400" dirty="0" smtClean="0"/>
              <a:t>Luckily the adventure is not quite over. Lucy’s Dad loves to drive home from Tauranga to Palmerton North in different ways. He always goes through Taupo to have lunch with Grandma and Grandad.</a:t>
            </a:r>
          </a:p>
          <a:p>
            <a:r>
              <a:rPr lang="en-AU" sz="2400" dirty="0" smtClean="0"/>
              <a:t>Staying with the highways marked on the map, how many different routes might </a:t>
            </a:r>
            <a:r>
              <a:rPr lang="en-AU" sz="2400" dirty="0" smtClean="0"/>
              <a:t>the family </a:t>
            </a:r>
            <a:r>
              <a:rPr lang="en-AU" sz="2400" dirty="0" smtClean="0"/>
              <a:t>take?</a:t>
            </a:r>
            <a:endParaRPr lang="en-AU" sz="2400" dirty="0"/>
          </a:p>
        </p:txBody>
      </p:sp>
    </p:spTree>
    <p:extLst>
      <p:ext uri="{BB962C8B-B14F-4D97-AF65-F5344CB8AC3E}">
        <p14:creationId xmlns:p14="http://schemas.microsoft.com/office/powerpoint/2010/main" val="1305970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60821" y="921404"/>
            <a:ext cx="3358967" cy="2964618"/>
            <a:chOff x="515859" y="1700808"/>
            <a:chExt cx="3806522" cy="3769878"/>
          </a:xfrm>
        </p:grpSpPr>
        <p:pic>
          <p:nvPicPr>
            <p:cNvPr id="1027" name="Picture 3" descr="C:\Users\Toshiba\Downloads\shutterstock_212667715.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129842">
              <a:off x="515859" y="2984794"/>
              <a:ext cx="3806522" cy="248589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531365" y="1700808"/>
              <a:ext cx="3775509" cy="1224136"/>
              <a:chOff x="683568" y="476672"/>
              <a:chExt cx="3775509" cy="1224136"/>
            </a:xfrm>
          </p:grpSpPr>
          <p:sp>
            <p:nvSpPr>
              <p:cNvPr id="2" name="Rectangle 1"/>
              <p:cNvSpPr/>
              <p:nvPr/>
            </p:nvSpPr>
            <p:spPr>
              <a:xfrm>
                <a:off x="683568" y="476672"/>
                <a:ext cx="864096" cy="12241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schemeClr val="tx1"/>
                    </a:solidFill>
                  </a:rPr>
                  <a:t>2</a:t>
                </a:r>
                <a:endParaRPr lang="en-AU" sz="3600" dirty="0">
                  <a:solidFill>
                    <a:schemeClr val="tx1"/>
                  </a:solidFill>
                </a:endParaRPr>
              </a:p>
            </p:txBody>
          </p:sp>
          <p:sp>
            <p:nvSpPr>
              <p:cNvPr id="7" name="Rectangle 6"/>
              <p:cNvSpPr/>
              <p:nvPr/>
            </p:nvSpPr>
            <p:spPr>
              <a:xfrm>
                <a:off x="1656273" y="476672"/>
                <a:ext cx="864096" cy="12241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schemeClr val="tx1"/>
                    </a:solidFill>
                  </a:rPr>
                  <a:t>28</a:t>
                </a:r>
                <a:endParaRPr lang="en-AU" sz="3600" dirty="0">
                  <a:solidFill>
                    <a:schemeClr val="tx1"/>
                  </a:solidFill>
                </a:endParaRPr>
              </a:p>
            </p:txBody>
          </p:sp>
          <p:sp>
            <p:nvSpPr>
              <p:cNvPr id="8" name="Rectangle 7"/>
              <p:cNvSpPr/>
              <p:nvPr/>
            </p:nvSpPr>
            <p:spPr>
              <a:xfrm>
                <a:off x="2622276" y="476672"/>
                <a:ext cx="864096" cy="12241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schemeClr val="tx1"/>
                    </a:solidFill>
                  </a:rPr>
                  <a:t>29</a:t>
                </a:r>
                <a:endParaRPr lang="en-AU" sz="3600" dirty="0">
                  <a:solidFill>
                    <a:schemeClr val="tx1"/>
                  </a:solidFill>
                </a:endParaRPr>
              </a:p>
            </p:txBody>
          </p:sp>
          <p:sp>
            <p:nvSpPr>
              <p:cNvPr id="9" name="Rectangle 8"/>
              <p:cNvSpPr/>
              <p:nvPr/>
            </p:nvSpPr>
            <p:spPr>
              <a:xfrm>
                <a:off x="3594981" y="476672"/>
                <a:ext cx="864096" cy="12241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schemeClr val="tx1"/>
                    </a:solidFill>
                  </a:rPr>
                  <a:t>33</a:t>
                </a:r>
                <a:endParaRPr lang="en-AU" sz="3600" dirty="0">
                  <a:solidFill>
                    <a:schemeClr val="tx1"/>
                  </a:solidFill>
                </a:endParaRPr>
              </a:p>
            </p:txBody>
          </p:sp>
        </p:grpSp>
        <p:cxnSp>
          <p:nvCxnSpPr>
            <p:cNvPr id="10" name="Straight Arrow Connector 9"/>
            <p:cNvCxnSpPr/>
            <p:nvPr/>
          </p:nvCxnSpPr>
          <p:spPr>
            <a:xfrm>
              <a:off x="2419120" y="3068960"/>
              <a:ext cx="0" cy="5040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4247855" y="2889423"/>
            <a:ext cx="4284586" cy="3203873"/>
            <a:chOff x="4748637" y="2138494"/>
            <a:chExt cx="4751271" cy="3769878"/>
          </a:xfrm>
        </p:grpSpPr>
        <p:pic>
          <p:nvPicPr>
            <p:cNvPr id="13" name="Picture 3" descr="C:\Users\Toshiba\Downloads\shutterstock_212667715.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129842">
              <a:off x="4953246" y="3422480"/>
              <a:ext cx="3806522" cy="248589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748637" y="2138494"/>
              <a:ext cx="3775509" cy="1224136"/>
              <a:chOff x="683568" y="476672"/>
              <a:chExt cx="3775509" cy="1224136"/>
            </a:xfrm>
          </p:grpSpPr>
          <p:sp>
            <p:nvSpPr>
              <p:cNvPr id="15" name="Rectangle 14"/>
              <p:cNvSpPr/>
              <p:nvPr/>
            </p:nvSpPr>
            <p:spPr>
              <a:xfrm>
                <a:off x="683568" y="476672"/>
                <a:ext cx="864096" cy="12241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schemeClr val="tx1"/>
                    </a:solidFill>
                  </a:rPr>
                  <a:t>1</a:t>
                </a:r>
                <a:endParaRPr lang="en-AU" sz="3600" dirty="0">
                  <a:solidFill>
                    <a:schemeClr val="tx1"/>
                  </a:solidFill>
                </a:endParaRPr>
              </a:p>
            </p:txBody>
          </p:sp>
          <p:sp>
            <p:nvSpPr>
              <p:cNvPr id="16" name="Rectangle 15"/>
              <p:cNvSpPr/>
              <p:nvPr/>
            </p:nvSpPr>
            <p:spPr>
              <a:xfrm>
                <a:off x="1656273" y="476672"/>
                <a:ext cx="864096" cy="12241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schemeClr val="tx1"/>
                    </a:solidFill>
                  </a:rPr>
                  <a:t>5</a:t>
                </a:r>
                <a:endParaRPr lang="en-AU" sz="3600" dirty="0">
                  <a:solidFill>
                    <a:schemeClr val="tx1"/>
                  </a:solidFill>
                </a:endParaRPr>
              </a:p>
            </p:txBody>
          </p:sp>
          <p:sp>
            <p:nvSpPr>
              <p:cNvPr id="17" name="Rectangle 16"/>
              <p:cNvSpPr/>
              <p:nvPr/>
            </p:nvSpPr>
            <p:spPr>
              <a:xfrm>
                <a:off x="2622276" y="476672"/>
                <a:ext cx="864096" cy="12241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schemeClr val="tx1"/>
                    </a:solidFill>
                  </a:rPr>
                  <a:t>30</a:t>
                </a:r>
                <a:endParaRPr lang="en-AU" sz="3600" dirty="0">
                  <a:solidFill>
                    <a:schemeClr val="tx1"/>
                  </a:solidFill>
                </a:endParaRPr>
              </a:p>
            </p:txBody>
          </p:sp>
          <p:sp>
            <p:nvSpPr>
              <p:cNvPr id="18" name="Rectangle 17"/>
              <p:cNvSpPr/>
              <p:nvPr/>
            </p:nvSpPr>
            <p:spPr>
              <a:xfrm>
                <a:off x="3594981" y="476672"/>
                <a:ext cx="864096" cy="12241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schemeClr val="tx1"/>
                    </a:solidFill>
                  </a:rPr>
                  <a:t>38</a:t>
                </a:r>
                <a:endParaRPr lang="en-AU" sz="3600" dirty="0">
                  <a:solidFill>
                    <a:schemeClr val="tx1"/>
                  </a:solidFill>
                </a:endParaRPr>
              </a:p>
            </p:txBody>
          </p:sp>
        </p:grpSp>
        <p:cxnSp>
          <p:nvCxnSpPr>
            <p:cNvPr id="19" name="Straight Arrow Connector 18"/>
            <p:cNvCxnSpPr/>
            <p:nvPr/>
          </p:nvCxnSpPr>
          <p:spPr>
            <a:xfrm>
              <a:off x="7119393" y="3506646"/>
              <a:ext cx="0" cy="5040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8635812" y="2138494"/>
              <a:ext cx="864096" cy="12241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schemeClr val="tx1"/>
                  </a:solidFill>
                </a:rPr>
                <a:t>43</a:t>
              </a:r>
              <a:endParaRPr lang="en-AU" sz="3600" dirty="0">
                <a:solidFill>
                  <a:schemeClr val="tx1"/>
                </a:solidFill>
              </a:endParaRPr>
            </a:p>
          </p:txBody>
        </p:sp>
      </p:grpSp>
      <p:sp>
        <p:nvSpPr>
          <p:cNvPr id="20" name="TextBox 19"/>
          <p:cNvSpPr txBox="1"/>
          <p:nvPr/>
        </p:nvSpPr>
        <p:spPr>
          <a:xfrm>
            <a:off x="955753" y="4052162"/>
            <a:ext cx="2187852" cy="830997"/>
          </a:xfrm>
          <a:prstGeom prst="rect">
            <a:avLst/>
          </a:prstGeom>
          <a:noFill/>
        </p:spPr>
        <p:txBody>
          <a:bodyPr wrap="square" rtlCol="0">
            <a:spAutoFit/>
          </a:bodyPr>
          <a:lstStyle/>
          <a:p>
            <a:pPr algn="ctr"/>
            <a:r>
              <a:rPr lang="en-AU" sz="2400" dirty="0" smtClean="0"/>
              <a:t>Tauranga – Taupo</a:t>
            </a:r>
            <a:endParaRPr lang="en-AU" sz="2400" dirty="0"/>
          </a:p>
        </p:txBody>
      </p:sp>
      <p:sp>
        <p:nvSpPr>
          <p:cNvPr id="24" name="TextBox 23"/>
          <p:cNvSpPr txBox="1"/>
          <p:nvPr/>
        </p:nvSpPr>
        <p:spPr>
          <a:xfrm>
            <a:off x="4902210" y="5877272"/>
            <a:ext cx="2982157" cy="830997"/>
          </a:xfrm>
          <a:prstGeom prst="rect">
            <a:avLst/>
          </a:prstGeom>
          <a:noFill/>
        </p:spPr>
        <p:txBody>
          <a:bodyPr wrap="square" rtlCol="0">
            <a:spAutoFit/>
          </a:bodyPr>
          <a:lstStyle/>
          <a:p>
            <a:pPr algn="ctr"/>
            <a:r>
              <a:rPr lang="en-AU" sz="2400" dirty="0" smtClean="0"/>
              <a:t>Taupo – Palmerston North</a:t>
            </a:r>
            <a:endParaRPr lang="en-AU" sz="2400" dirty="0"/>
          </a:p>
        </p:txBody>
      </p:sp>
      <p:sp>
        <p:nvSpPr>
          <p:cNvPr id="22" name="TextBox 21"/>
          <p:cNvSpPr txBox="1"/>
          <p:nvPr/>
        </p:nvSpPr>
        <p:spPr>
          <a:xfrm>
            <a:off x="4247855" y="332656"/>
            <a:ext cx="4500609" cy="1569660"/>
          </a:xfrm>
          <a:prstGeom prst="rect">
            <a:avLst/>
          </a:prstGeom>
          <a:noFill/>
        </p:spPr>
        <p:txBody>
          <a:bodyPr wrap="square" rtlCol="0">
            <a:spAutoFit/>
          </a:bodyPr>
          <a:lstStyle/>
          <a:p>
            <a:r>
              <a:rPr lang="en-AU" sz="2400" dirty="0" smtClean="0"/>
              <a:t>So Lucy uses her sunhat with the Highway numbers in it  to select which route to take. She does that for both legs of the journey.</a:t>
            </a:r>
            <a:endParaRPr lang="en-AU" sz="2400" dirty="0"/>
          </a:p>
        </p:txBody>
      </p:sp>
    </p:spTree>
    <p:extLst>
      <p:ext uri="{BB962C8B-B14F-4D97-AF65-F5344CB8AC3E}">
        <p14:creationId xmlns:p14="http://schemas.microsoft.com/office/powerpoint/2010/main" val="267889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692696"/>
            <a:ext cx="8424936" cy="3416320"/>
          </a:xfrm>
          <a:prstGeom prst="rect">
            <a:avLst/>
          </a:prstGeom>
          <a:noFill/>
        </p:spPr>
        <p:txBody>
          <a:bodyPr wrap="square" rtlCol="0">
            <a:spAutoFit/>
          </a:bodyPr>
          <a:lstStyle/>
          <a:p>
            <a:pPr lvl="0"/>
            <a:r>
              <a:rPr lang="en-AU" sz="2400" dirty="0" smtClean="0"/>
              <a:t>1. What </a:t>
            </a:r>
            <a:r>
              <a:rPr lang="en-AU" sz="2400" dirty="0"/>
              <a:t>are the chances that the route home will take the family through Taupo? </a:t>
            </a:r>
            <a:endParaRPr lang="en-AU" sz="2400" dirty="0" smtClean="0"/>
          </a:p>
          <a:p>
            <a:pPr lvl="0"/>
            <a:endParaRPr lang="en-AU" sz="2400" dirty="0"/>
          </a:p>
          <a:p>
            <a:pPr lvl="0"/>
            <a:endParaRPr lang="en-AU" sz="2400" dirty="0" smtClean="0"/>
          </a:p>
          <a:p>
            <a:pPr lvl="0"/>
            <a:r>
              <a:rPr lang="en-AU" sz="2400" dirty="0" smtClean="0"/>
              <a:t>2. What </a:t>
            </a:r>
            <a:r>
              <a:rPr lang="en-AU" sz="2400" dirty="0"/>
              <a:t>are the chances that the family will travel through Napier? </a:t>
            </a:r>
          </a:p>
          <a:p>
            <a:endParaRPr lang="en-AU" sz="2400" dirty="0" smtClean="0"/>
          </a:p>
          <a:p>
            <a:endParaRPr lang="en-AU" sz="2400" dirty="0"/>
          </a:p>
          <a:p>
            <a:r>
              <a:rPr lang="en-AU" sz="2400" dirty="0" smtClean="0"/>
              <a:t>3. What </a:t>
            </a:r>
            <a:r>
              <a:rPr lang="en-AU" sz="2400" dirty="0"/>
              <a:t>are the chances that the trip from Taupo to Palmerston North will take them by the sea? </a:t>
            </a:r>
            <a:endParaRPr lang="en-AU" sz="2400" dirty="0"/>
          </a:p>
        </p:txBody>
      </p:sp>
    </p:spTree>
    <p:extLst>
      <p:ext uri="{BB962C8B-B14F-4D97-AF65-F5344CB8AC3E}">
        <p14:creationId xmlns:p14="http://schemas.microsoft.com/office/powerpoint/2010/main" val="2294317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219</Words>
  <Application>Microsoft Office PowerPoint</Application>
  <PresentationFormat>On-screen Show (4:3)</PresentationFormat>
  <Paragraphs>49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Toshiba</cp:lastModifiedBy>
  <cp:revision>14</cp:revision>
  <dcterms:created xsi:type="dcterms:W3CDTF">2017-08-23T22:29:25Z</dcterms:created>
  <dcterms:modified xsi:type="dcterms:W3CDTF">2017-08-24T05:01:51Z</dcterms:modified>
</cp:coreProperties>
</file>