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colors2.xml" ContentType="application/vnd.ms-office.chartcolorstyl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177" d="100"/>
          <a:sy n="177" d="100"/>
        </p:scale>
        <p:origin x="208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ince\Documents\nzmaths\0_2020\New%20Units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ince\Documents\nzmaths\0_2020\New%20Units\Book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Pattern</a:t>
            </a:r>
          </a:p>
        </c:rich>
      </c:tx>
      <c:layout>
        <c:manualLayout>
          <c:xMode val="edge"/>
          <c:yMode val="edge"/>
          <c:x val="0.40058819356642422"/>
          <c:y val="6.0970710307511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53327771114703E-2"/>
          <c:y val="0.1351985930547655"/>
          <c:w val="0.91606255468066489"/>
          <c:h val="0.7773611111111110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Sheet2!$A$2:$A$4</c:f>
              <c:numCache>
                <c:formatCode>General</c:formatCode>
                <c:ptCount val="3"/>
                <c:pt idx="0">
                  <c:v>-2</c:v>
                </c:pt>
                <c:pt idx="1">
                  <c:v>30</c:v>
                </c:pt>
                <c:pt idx="2">
                  <c:v>29</c:v>
                </c:pt>
              </c:numCache>
            </c:numRef>
          </c:xVal>
          <c:yVal>
            <c:numRef>
              <c:f>Sheet2!$B$2:$B$4</c:f>
              <c:numCache>
                <c:formatCode>General</c:formatCode>
                <c:ptCount val="3"/>
                <c:pt idx="0">
                  <c:v>-8</c:v>
                </c:pt>
                <c:pt idx="1">
                  <c:v>184</c:v>
                </c:pt>
                <c:pt idx="2">
                  <c:v>178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95F-4D47-8119-F4EC271D2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4480288"/>
        <c:axId val="444477336"/>
      </c:scatterChart>
      <c:valAx>
        <c:axId val="444480288"/>
        <c:scaling>
          <c:orientation val="minMax"/>
          <c:max val="2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Term</a:t>
                </a:r>
                <a:r>
                  <a:rPr lang="en-US" sz="2000" baseline="0" dirty="0"/>
                  <a:t> Number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8046412300683371"/>
              <c:y val="0.942116065127344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477336"/>
        <c:crosses val="autoZero"/>
        <c:crossBetween val="midCat"/>
        <c:majorUnit val="1"/>
      </c:valAx>
      <c:valAx>
        <c:axId val="4444773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Number</a:t>
                </a:r>
                <a:r>
                  <a:rPr lang="en-US" sz="2000" baseline="0" dirty="0"/>
                  <a:t> of Tiles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"/>
              <c:y val="0.144069986301217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480288"/>
        <c:crosses val="autoZero"/>
        <c:crossBetween val="midCat"/>
        <c:majorUnit val="10"/>
      </c:valAx>
      <c:spPr>
        <a:solidFill>
          <a:srgbClr val="FFFFCC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Pattern</a:t>
            </a:r>
          </a:p>
        </c:rich>
      </c:tx>
      <c:layout>
        <c:manualLayout>
          <c:xMode val="edge"/>
          <c:yMode val="edge"/>
          <c:x val="0.40058819356642422"/>
          <c:y val="6.0970710307511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53327771114703E-2"/>
          <c:y val="0.1351985930547655"/>
          <c:w val="0.91606255468066489"/>
          <c:h val="0.7773611111111110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Sheet2!$A$2:$A$4</c:f>
              <c:numCache>
                <c:formatCode>General</c:formatCode>
                <c:ptCount val="3"/>
                <c:pt idx="0">
                  <c:v>-2</c:v>
                </c:pt>
                <c:pt idx="1">
                  <c:v>30</c:v>
                </c:pt>
                <c:pt idx="2">
                  <c:v>29</c:v>
                </c:pt>
              </c:numCache>
            </c:numRef>
          </c:xVal>
          <c:yVal>
            <c:numRef>
              <c:f>Sheet2!$B$2:$B$4</c:f>
              <c:numCache>
                <c:formatCode>General</c:formatCode>
                <c:ptCount val="3"/>
                <c:pt idx="0">
                  <c:v>-8</c:v>
                </c:pt>
                <c:pt idx="1">
                  <c:v>184</c:v>
                </c:pt>
                <c:pt idx="2">
                  <c:v>178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95F-4D47-8119-F4EC271D2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4480288"/>
        <c:axId val="444477336"/>
      </c:scatterChart>
      <c:valAx>
        <c:axId val="444480288"/>
        <c:scaling>
          <c:orientation val="minMax"/>
          <c:max val="2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Term</a:t>
                </a:r>
                <a:r>
                  <a:rPr lang="en-US" sz="2000" baseline="0" dirty="0"/>
                  <a:t> Number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8046412300683371"/>
              <c:y val="0.942116065127344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477336"/>
        <c:crosses val="autoZero"/>
        <c:crossBetween val="midCat"/>
        <c:majorUnit val="1"/>
      </c:valAx>
      <c:valAx>
        <c:axId val="4444773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Number</a:t>
                </a:r>
                <a:r>
                  <a:rPr lang="en-US" sz="2000" baseline="0" dirty="0"/>
                  <a:t> of Tiles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"/>
              <c:y val="0.144069986301217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480288"/>
        <c:crosses val="autoZero"/>
        <c:crossBetween val="midCat"/>
        <c:majorUnit val="10"/>
      </c:valAx>
      <c:spPr>
        <a:solidFill>
          <a:srgbClr val="FFFFCC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0.38213</cdr:x>
      <cdr:y>0.68528</cdr:y>
    </cdr:from>
    <cdr:to>
      <cdr:x>0.3887</cdr:x>
      <cdr:y>0.69438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7EFD7625-4ADC-422B-AA75-7BFB2E3D8C43}"/>
            </a:ext>
          </a:extLst>
        </cdr:cNvPr>
        <cdr:cNvSpPr/>
      </cdr:nvSpPr>
      <cdr:spPr>
        <a:xfrm xmlns:a="http://schemas.openxmlformats.org/drawingml/2006/main">
          <a:off x="3443840" y="4306121"/>
          <a:ext cx="59199" cy="571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NZ"/>
        </a:p>
      </cdr:txBody>
    </cdr:sp>
  </cdr:relSizeAnchor>
  <cdr:relSizeAnchor xmlns:cdr="http://schemas.openxmlformats.org/drawingml/2006/chartDrawing">
    <cdr:from>
      <cdr:x>0.42821</cdr:x>
      <cdr:y>0.65436</cdr:y>
    </cdr:from>
    <cdr:to>
      <cdr:x>0.43478</cdr:x>
      <cdr:y>0.66345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54403C4A-FED7-4851-9418-7A3BA95EC582}"/>
            </a:ext>
          </a:extLst>
        </cdr:cNvPr>
        <cdr:cNvSpPr/>
      </cdr:nvSpPr>
      <cdr:spPr>
        <a:xfrm xmlns:a="http://schemas.openxmlformats.org/drawingml/2006/main">
          <a:off x="3859130" y="4111811"/>
          <a:ext cx="59199" cy="571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NZ"/>
        </a:p>
      </cdr:txBody>
    </cdr:sp>
  </cdr:relSizeAnchor>
  <cdr:relSizeAnchor xmlns:cdr="http://schemas.openxmlformats.org/drawingml/2006/chartDrawing">
    <cdr:from>
      <cdr:x>0.47362</cdr:x>
      <cdr:y>0.62197</cdr:y>
    </cdr:from>
    <cdr:to>
      <cdr:x>0.48019</cdr:x>
      <cdr:y>0.63106</cdr:y>
    </cdr:to>
    <cdr:sp macro="" textlink="">
      <cdr:nvSpPr>
        <cdr:cNvPr id="5" name="Oval 4">
          <a:extLst xmlns:a="http://schemas.openxmlformats.org/drawingml/2006/main">
            <a:ext uri="{FF2B5EF4-FFF2-40B4-BE49-F238E27FC236}">
              <a16:creationId xmlns:a16="http://schemas.microsoft.com/office/drawing/2014/main" id="{04C1F499-D8CC-4D11-9129-68ADD44DF812}"/>
            </a:ext>
          </a:extLst>
        </cdr:cNvPr>
        <cdr:cNvSpPr/>
      </cdr:nvSpPr>
      <cdr:spPr>
        <a:xfrm xmlns:a="http://schemas.openxmlformats.org/drawingml/2006/main">
          <a:off x="4268404" y="3908276"/>
          <a:ext cx="59199" cy="571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NZ"/>
        </a:p>
      </cdr:txBody>
    </cdr:sp>
  </cdr:relSizeAnchor>
  <cdr:relSizeAnchor xmlns:cdr="http://schemas.openxmlformats.org/drawingml/2006/chartDrawing">
    <cdr:from>
      <cdr:x>0.51838</cdr:x>
      <cdr:y>0.59154</cdr:y>
    </cdr:from>
    <cdr:to>
      <cdr:x>0.52495</cdr:x>
      <cdr:y>0.60064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95E7273A-0A34-4178-AC6B-0B5B09FAEEB4}"/>
            </a:ext>
          </a:extLst>
        </cdr:cNvPr>
        <cdr:cNvSpPr/>
      </cdr:nvSpPr>
      <cdr:spPr>
        <a:xfrm xmlns:a="http://schemas.openxmlformats.org/drawingml/2006/main">
          <a:off x="4671770" y="3717111"/>
          <a:ext cx="59199" cy="571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NZ"/>
        </a:p>
      </cdr:txBody>
    </cdr:sp>
  </cdr:relSizeAnchor>
  <cdr:relSizeAnchor xmlns:cdr="http://schemas.openxmlformats.org/drawingml/2006/chartDrawing">
    <cdr:from>
      <cdr:x>0.56545</cdr:x>
      <cdr:y>0.55901</cdr:y>
    </cdr:from>
    <cdr:to>
      <cdr:x>0.57202</cdr:x>
      <cdr:y>0.5681</cdr:y>
    </cdr:to>
    <cdr:sp macro="" textlink="">
      <cdr:nvSpPr>
        <cdr:cNvPr id="7" name="Oval 6">
          <a:extLst xmlns:a="http://schemas.openxmlformats.org/drawingml/2006/main">
            <a:ext uri="{FF2B5EF4-FFF2-40B4-BE49-F238E27FC236}">
              <a16:creationId xmlns:a16="http://schemas.microsoft.com/office/drawing/2014/main" id="{ADDC8A22-653E-41A2-B844-FBCA2843C291}"/>
            </a:ext>
          </a:extLst>
        </cdr:cNvPr>
        <cdr:cNvSpPr/>
      </cdr:nvSpPr>
      <cdr:spPr>
        <a:xfrm xmlns:a="http://schemas.openxmlformats.org/drawingml/2006/main">
          <a:off x="5095950" y="3512641"/>
          <a:ext cx="59199" cy="571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NZ"/>
        </a:p>
      </cdr:txBody>
    </cdr:sp>
  </cdr:relSizeAnchor>
  <cdr:relSizeAnchor xmlns:cdr="http://schemas.openxmlformats.org/drawingml/2006/chartDrawing">
    <cdr:from>
      <cdr:x>0.61082</cdr:x>
      <cdr:y>0.52889</cdr:y>
    </cdr:from>
    <cdr:to>
      <cdr:x>0.61739</cdr:x>
      <cdr:y>0.53799</cdr:y>
    </cdr:to>
    <cdr:sp macro="" textlink="">
      <cdr:nvSpPr>
        <cdr:cNvPr id="8" name="Oval 7">
          <a:extLst xmlns:a="http://schemas.openxmlformats.org/drawingml/2006/main">
            <a:ext uri="{FF2B5EF4-FFF2-40B4-BE49-F238E27FC236}">
              <a16:creationId xmlns:a16="http://schemas.microsoft.com/office/drawing/2014/main" id="{18CBF3AB-4106-4F73-80EC-2AC51FB30A98}"/>
            </a:ext>
          </a:extLst>
        </cdr:cNvPr>
        <cdr:cNvSpPr/>
      </cdr:nvSpPr>
      <cdr:spPr>
        <a:xfrm xmlns:a="http://schemas.openxmlformats.org/drawingml/2006/main">
          <a:off x="5504890" y="3323411"/>
          <a:ext cx="59199" cy="571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NZ"/>
        </a:p>
      </cdr:txBody>
    </cdr:sp>
  </cdr:relSizeAnchor>
  <cdr:relSizeAnchor xmlns:cdr="http://schemas.openxmlformats.org/drawingml/2006/chartDrawing">
    <cdr:from>
      <cdr:x>0.65704</cdr:x>
      <cdr:y>0.49629</cdr:y>
    </cdr:from>
    <cdr:to>
      <cdr:x>0.66361</cdr:x>
      <cdr:y>0.50538</cdr:y>
    </cdr:to>
    <cdr:sp macro="" textlink="">
      <cdr:nvSpPr>
        <cdr:cNvPr id="9" name="Oval 8">
          <a:extLst xmlns:a="http://schemas.openxmlformats.org/drawingml/2006/main">
            <a:ext uri="{FF2B5EF4-FFF2-40B4-BE49-F238E27FC236}">
              <a16:creationId xmlns:a16="http://schemas.microsoft.com/office/drawing/2014/main" id="{09CD24C7-A30A-4690-9C59-34645FCB3D95}"/>
            </a:ext>
          </a:extLst>
        </cdr:cNvPr>
        <cdr:cNvSpPr/>
      </cdr:nvSpPr>
      <cdr:spPr>
        <a:xfrm xmlns:a="http://schemas.openxmlformats.org/drawingml/2006/main">
          <a:off x="5921450" y="3118546"/>
          <a:ext cx="59199" cy="571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NZ"/>
        </a:p>
      </cdr:txBody>
    </cdr:sp>
  </cdr:relSizeAnchor>
  <cdr:relSizeAnchor xmlns:cdr="http://schemas.openxmlformats.org/drawingml/2006/chartDrawing">
    <cdr:from>
      <cdr:x>0.7027</cdr:x>
      <cdr:y>0.46482</cdr:y>
    </cdr:from>
    <cdr:to>
      <cdr:x>0.70927</cdr:x>
      <cdr:y>0.47392</cdr:y>
    </cdr:to>
    <cdr:sp macro="" textlink="">
      <cdr:nvSpPr>
        <cdr:cNvPr id="10" name="Oval 9">
          <a:extLst xmlns:a="http://schemas.openxmlformats.org/drawingml/2006/main">
            <a:ext uri="{FF2B5EF4-FFF2-40B4-BE49-F238E27FC236}">
              <a16:creationId xmlns:a16="http://schemas.microsoft.com/office/drawing/2014/main" id="{09CD24C7-A30A-4690-9C59-34645FCB3D95}"/>
            </a:ext>
          </a:extLst>
        </cdr:cNvPr>
        <cdr:cNvSpPr/>
      </cdr:nvSpPr>
      <cdr:spPr>
        <a:xfrm xmlns:a="http://schemas.openxmlformats.org/drawingml/2006/main">
          <a:off x="6332930" y="2920821"/>
          <a:ext cx="59199" cy="5715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NZ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E553-6B43-4B97-A135-ACFDCF38F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ADAF0F-8C80-4353-ADF8-85E0AAB33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4D201-BBB8-4E86-9A91-F00986AE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76B50-DDB9-405A-9B68-B916F8ED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76FB0-4125-48B0-8E68-8E1098C0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70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AFCDC-4A83-4427-8D68-DE6E897D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EABBB-16C8-41EC-9334-73A0511A3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BB973-29A7-4C50-B48B-631ADD8A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A2873-8227-46D4-88EF-FED6763D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437EF-E45C-4B62-BABA-1B81CEFA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701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9A178-FAA2-47EA-B823-EF34F8D60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2CC31-23CC-4CA6-9122-6F98A3DEE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35CD7-B52B-40F5-AC0A-423B1AD4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EDA46-1001-4CAD-B960-79834BDF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74714-0E0D-4197-A8A7-2EFC2DCC6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607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CC51F-1D24-4953-A495-6B0922BE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47C15-25C4-4250-B476-627925669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331E9-5B2A-45B6-B807-72107062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E4CA3-86CD-470D-B7EE-82BE6951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3F1E-5EE5-4B3C-A24F-B171FCA4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418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59745-7962-4E96-8221-BBE554D93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D027-C9AC-4389-A858-236FECFDC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57E50-4FB8-4306-AC56-A05146DF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60260-F5B8-41DA-9912-A2B8DC2F7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0A7D3-7C17-4699-8D7A-5C1BA224D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78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7477-CD49-4F54-8592-DA30ED844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5683F-F69C-49A4-B054-E0F2A2324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FBE0B-9B82-4DF1-BAB8-901C06C20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0D9B8-54E4-472E-8628-C35CEF21F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AF683-E136-48AB-A5E1-2793D350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00C4F-A901-4105-AC1B-DFBD5C00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19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7453-59B8-46C5-AA32-8C747483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ED280-E838-41AC-8DAE-E9544ED2A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B0C75-FBEC-4740-AEA8-0135548F6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81BA0-C72D-4D4F-8617-3857F1AB5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AA41A-C137-403F-83E2-FF0F9AC09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50AF7-918E-43A2-9B62-DABADBA8D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DBE3AE-D005-43D5-860E-645F571F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0303B7-EECA-47B9-9326-BFE57524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740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821A-450A-4D31-BB71-63E9E9B0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26C82-C26F-44D6-8ED0-526855BB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0005E-1A5E-4D73-99B7-0D455B61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A7955-9D90-49F3-92BC-9C0689B75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100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56E93-8513-4C6D-982B-68E46795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3838B-66D4-4FF7-8555-9BFF3D6D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7899A-4EE7-4612-BEC6-70C144F9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375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7D73-0E6E-4CC3-8D0B-7DAF3BC6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C2F42-0333-49F5-B63D-87C129185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86F34-FC8D-4646-AC21-A0B6FCD7A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CF99B-0BE9-48F5-9CE9-808D5BEF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8E1D8-3E16-4273-8C56-4AF66489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9D7A6-4A98-4ABD-8C0A-86D1F5E4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289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6D63B-5BBF-43F6-9806-72FE98FE7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E64519-0C4E-4595-9EBE-4A3C598AC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92E81-AB60-48E8-9E84-8D17B98F7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64A97-D8CC-4E48-B242-BBB437B3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B2EA2-8C81-49F1-B924-A92103F2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F0F31-29BF-47DA-B8B2-98866C6F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249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E0786F-A484-458B-B8A6-FFCAE6320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65E1E-2CD3-4898-8505-7031706F7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64D3A-6BE2-4096-ADB0-56D376E34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4660F-FCF0-4C36-A848-13218F94D3E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396DD-2A8B-4288-8625-1F86F86EE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CD2D3-9ED6-4B99-AD3B-2B0A020A6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36A-08AF-47F7-928F-3F68D60C16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091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1E8ADF08-7682-4981-92E1-860B21C09839}"/>
              </a:ext>
            </a:extLst>
          </p:cNvPr>
          <p:cNvGrpSpPr/>
          <p:nvPr/>
        </p:nvGrpSpPr>
        <p:grpSpPr>
          <a:xfrm>
            <a:off x="516517" y="2251558"/>
            <a:ext cx="1854364" cy="1904498"/>
            <a:chOff x="765726" y="2271441"/>
            <a:chExt cx="1854364" cy="190449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A29B60-A481-45C9-A62B-D1E0ADE074AD}"/>
                </a:ext>
              </a:extLst>
            </p:cNvPr>
            <p:cNvSpPr/>
            <p:nvPr/>
          </p:nvSpPr>
          <p:spPr>
            <a:xfrm>
              <a:off x="1348462" y="2904110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B4E92B4-4938-485B-80EC-6FA81782C232}"/>
                </a:ext>
              </a:extLst>
            </p:cNvPr>
            <p:cNvSpPr/>
            <p:nvPr/>
          </p:nvSpPr>
          <p:spPr>
            <a:xfrm rot="2700000">
              <a:off x="1919848" y="2298270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3008EED-543F-4717-B7A6-56F014F9E6CB}"/>
                </a:ext>
              </a:extLst>
            </p:cNvPr>
            <p:cNvSpPr/>
            <p:nvPr/>
          </p:nvSpPr>
          <p:spPr>
            <a:xfrm rot="2700000">
              <a:off x="744655" y="3480454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A7782C1-026B-4F4D-919D-FA6AB758071B}"/>
                </a:ext>
              </a:extLst>
            </p:cNvPr>
            <p:cNvSpPr/>
            <p:nvPr/>
          </p:nvSpPr>
          <p:spPr>
            <a:xfrm rot="2700000">
              <a:off x="738897" y="2300941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A7DFE7C-03C6-434B-B0AF-DF6C6ADDA41A}"/>
                </a:ext>
              </a:extLst>
            </p:cNvPr>
            <p:cNvSpPr/>
            <p:nvPr/>
          </p:nvSpPr>
          <p:spPr>
            <a:xfrm rot="2700000">
              <a:off x="1938655" y="3494504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E2C7A43-E6E4-493F-BEE1-269EA5B80B1C}"/>
              </a:ext>
            </a:extLst>
          </p:cNvPr>
          <p:cNvGrpSpPr/>
          <p:nvPr/>
        </p:nvGrpSpPr>
        <p:grpSpPr>
          <a:xfrm>
            <a:off x="3518175" y="1754263"/>
            <a:ext cx="2834352" cy="2875917"/>
            <a:chOff x="4136446" y="1760095"/>
            <a:chExt cx="2834352" cy="2875917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E3684B8-C04B-472B-A47E-4BD49DECE02C}"/>
                </a:ext>
              </a:extLst>
            </p:cNvPr>
            <p:cNvGrpSpPr/>
            <p:nvPr/>
          </p:nvGrpSpPr>
          <p:grpSpPr>
            <a:xfrm>
              <a:off x="4634585" y="2249667"/>
              <a:ext cx="1854364" cy="1904498"/>
              <a:chOff x="765726" y="2271441"/>
              <a:chExt cx="1854364" cy="1904498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8384C13-9C27-4C9A-B3D4-C839E7378DC0}"/>
                  </a:ext>
                </a:extLst>
              </p:cNvPr>
              <p:cNvSpPr/>
              <p:nvPr/>
            </p:nvSpPr>
            <p:spPr>
              <a:xfrm>
                <a:off x="1348462" y="2904110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3F824FF-D4BC-41C9-8E1E-5B0B1F991DFA}"/>
                  </a:ext>
                </a:extLst>
              </p:cNvPr>
              <p:cNvSpPr/>
              <p:nvPr/>
            </p:nvSpPr>
            <p:spPr>
              <a:xfrm rot="2700000">
                <a:off x="1919848" y="2298270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A5F404A1-5C1C-459A-B716-6FE84C21F15D}"/>
                  </a:ext>
                </a:extLst>
              </p:cNvPr>
              <p:cNvSpPr/>
              <p:nvPr/>
            </p:nvSpPr>
            <p:spPr>
              <a:xfrm rot="2700000">
                <a:off x="744655" y="3480454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4832A35-5736-4E2B-B56E-21A1E187D193}"/>
                  </a:ext>
                </a:extLst>
              </p:cNvPr>
              <p:cNvSpPr/>
              <p:nvPr/>
            </p:nvSpPr>
            <p:spPr>
              <a:xfrm rot="2700000">
                <a:off x="738897" y="2300941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A6197FB-D4D3-4AB8-98DE-20C925157A4A}"/>
                  </a:ext>
                </a:extLst>
              </p:cNvPr>
              <p:cNvSpPr/>
              <p:nvPr/>
            </p:nvSpPr>
            <p:spPr>
              <a:xfrm rot="2700000">
                <a:off x="1938655" y="3494504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5DF4FA3-F1E8-424A-AA4E-9441DE7DF8AD}"/>
                </a:ext>
              </a:extLst>
            </p:cNvPr>
            <p:cNvSpPr/>
            <p:nvPr/>
          </p:nvSpPr>
          <p:spPr>
            <a:xfrm rot="2700000">
              <a:off x="6255806" y="1810451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DBC383E-4DAA-4B40-9502-68D3D1F29006}"/>
                </a:ext>
              </a:extLst>
            </p:cNvPr>
            <p:cNvSpPr/>
            <p:nvPr/>
          </p:nvSpPr>
          <p:spPr>
            <a:xfrm rot="2700000">
              <a:off x="6289363" y="3954577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CB9386A-CCB9-493A-B412-B619B0561A9A}"/>
                </a:ext>
              </a:extLst>
            </p:cNvPr>
            <p:cNvSpPr/>
            <p:nvPr/>
          </p:nvSpPr>
          <p:spPr>
            <a:xfrm rot="2700000">
              <a:off x="4109617" y="1786924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0400094-35A9-4579-9338-9FAC6C39CFC8}"/>
                </a:ext>
              </a:extLst>
            </p:cNvPr>
            <p:cNvSpPr/>
            <p:nvPr/>
          </p:nvSpPr>
          <p:spPr>
            <a:xfrm rot="2700000">
              <a:off x="4153236" y="3924227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FC49B51-DD26-4F4D-B354-A6AC6DA9290F}"/>
              </a:ext>
            </a:extLst>
          </p:cNvPr>
          <p:cNvGrpSpPr/>
          <p:nvPr/>
        </p:nvGrpSpPr>
        <p:grpSpPr>
          <a:xfrm>
            <a:off x="7875806" y="1267217"/>
            <a:ext cx="3814338" cy="3850009"/>
            <a:chOff x="7682265" y="1365217"/>
            <a:chExt cx="3814338" cy="3850009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0D08502-5567-40FD-8000-6F7A145DBF77}"/>
                </a:ext>
              </a:extLst>
            </p:cNvPr>
            <p:cNvGrpSpPr/>
            <p:nvPr/>
          </p:nvGrpSpPr>
          <p:grpSpPr>
            <a:xfrm>
              <a:off x="8180405" y="1857461"/>
              <a:ext cx="2834352" cy="2875917"/>
              <a:chOff x="4136446" y="1760095"/>
              <a:chExt cx="2834352" cy="2875917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81F1AE88-D384-4F54-B033-E78AB600F6C2}"/>
                  </a:ext>
                </a:extLst>
              </p:cNvPr>
              <p:cNvGrpSpPr/>
              <p:nvPr/>
            </p:nvGrpSpPr>
            <p:grpSpPr>
              <a:xfrm>
                <a:off x="4634585" y="2249667"/>
                <a:ext cx="1854364" cy="1904498"/>
                <a:chOff x="765726" y="2271441"/>
                <a:chExt cx="1854364" cy="1904498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B3365D6E-739F-4C49-82B3-CF70E14EBCF9}"/>
                    </a:ext>
                  </a:extLst>
                </p:cNvPr>
                <p:cNvSpPr/>
                <p:nvPr/>
              </p:nvSpPr>
              <p:spPr>
                <a:xfrm>
                  <a:off x="1348462" y="2904110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637485DD-878D-4C5D-9BCE-6410A6213988}"/>
                    </a:ext>
                  </a:extLst>
                </p:cNvPr>
                <p:cNvSpPr/>
                <p:nvPr/>
              </p:nvSpPr>
              <p:spPr>
                <a:xfrm rot="2700000">
                  <a:off x="1919848" y="2298270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08BF73A1-5968-4AB3-914E-64D827ACAA49}"/>
                    </a:ext>
                  </a:extLst>
                </p:cNvPr>
                <p:cNvSpPr/>
                <p:nvPr/>
              </p:nvSpPr>
              <p:spPr>
                <a:xfrm rot="2700000">
                  <a:off x="744655" y="3480454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87199414-3B31-42AC-9CBD-824CCC63D80F}"/>
                    </a:ext>
                  </a:extLst>
                </p:cNvPr>
                <p:cNvSpPr/>
                <p:nvPr/>
              </p:nvSpPr>
              <p:spPr>
                <a:xfrm rot="2700000">
                  <a:off x="738897" y="2300941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C415B88F-3EF2-48ED-9D5A-A9BF0EF3B662}"/>
                    </a:ext>
                  </a:extLst>
                </p:cNvPr>
                <p:cNvSpPr/>
                <p:nvPr/>
              </p:nvSpPr>
              <p:spPr>
                <a:xfrm rot="2700000">
                  <a:off x="1938655" y="3494504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040D847-1362-44DC-9529-237A88BC473F}"/>
                  </a:ext>
                </a:extLst>
              </p:cNvPr>
              <p:cNvSpPr/>
              <p:nvPr/>
            </p:nvSpPr>
            <p:spPr>
              <a:xfrm rot="2700000">
                <a:off x="6255806" y="1810451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AD16789-7CCF-4201-A9AB-80AAFD5B896C}"/>
                  </a:ext>
                </a:extLst>
              </p:cNvPr>
              <p:cNvSpPr/>
              <p:nvPr/>
            </p:nvSpPr>
            <p:spPr>
              <a:xfrm rot="2700000">
                <a:off x="6289363" y="3954577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FA01A7F-0F7F-438F-9CD3-BD61141F2C38}"/>
                  </a:ext>
                </a:extLst>
              </p:cNvPr>
              <p:cNvSpPr/>
              <p:nvPr/>
            </p:nvSpPr>
            <p:spPr>
              <a:xfrm rot="2700000">
                <a:off x="4109617" y="1786924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987AE79-3847-426B-8D12-E6B69A079B69}"/>
                  </a:ext>
                </a:extLst>
              </p:cNvPr>
              <p:cNvSpPr/>
              <p:nvPr/>
            </p:nvSpPr>
            <p:spPr>
              <a:xfrm rot="2700000">
                <a:off x="4153236" y="3924227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5BFEED8-FE70-444C-B2AA-ADE5DB165B0B}"/>
                </a:ext>
              </a:extLst>
            </p:cNvPr>
            <p:cNvSpPr/>
            <p:nvPr/>
          </p:nvSpPr>
          <p:spPr>
            <a:xfrm rot="2700000">
              <a:off x="10766864" y="1440719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6B586AF-AEF5-4869-8B5A-A01BBF131C8D}"/>
                </a:ext>
              </a:extLst>
            </p:cNvPr>
            <p:cNvSpPr/>
            <p:nvPr/>
          </p:nvSpPr>
          <p:spPr>
            <a:xfrm rot="2700000">
              <a:off x="7734908" y="4487140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0518268-C9D5-4B04-B195-616999114270}"/>
                </a:ext>
              </a:extLst>
            </p:cNvPr>
            <p:cNvSpPr/>
            <p:nvPr/>
          </p:nvSpPr>
          <p:spPr>
            <a:xfrm rot="2700000">
              <a:off x="10815168" y="4533791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0A7F95A-92FB-404C-B3D4-AC14EAB4D5B5}"/>
                </a:ext>
              </a:extLst>
            </p:cNvPr>
            <p:cNvSpPr/>
            <p:nvPr/>
          </p:nvSpPr>
          <p:spPr>
            <a:xfrm rot="2700000">
              <a:off x="7655436" y="1392046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58797197-988F-44FB-9DA1-36A863FB9C91}"/>
              </a:ext>
            </a:extLst>
          </p:cNvPr>
          <p:cNvSpPr txBox="1"/>
          <p:nvPr/>
        </p:nvSpPr>
        <p:spPr>
          <a:xfrm>
            <a:off x="4245106" y="4866331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B3BD070-B24D-403C-920E-F3EF516B89F9}"/>
              </a:ext>
            </a:extLst>
          </p:cNvPr>
          <p:cNvSpPr txBox="1"/>
          <p:nvPr/>
        </p:nvSpPr>
        <p:spPr>
          <a:xfrm>
            <a:off x="9098464" y="4808899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253D99C-E123-49A3-880C-F2F6700C14C3}"/>
              </a:ext>
            </a:extLst>
          </p:cNvPr>
          <p:cNvSpPr txBox="1"/>
          <p:nvPr/>
        </p:nvSpPr>
        <p:spPr>
          <a:xfrm>
            <a:off x="783250" y="4866331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1DC3-DA04-49FE-B151-B53B50923C5A}"/>
              </a:ext>
            </a:extLst>
          </p:cNvPr>
          <p:cNvSpPr txBox="1"/>
          <p:nvPr/>
        </p:nvSpPr>
        <p:spPr>
          <a:xfrm>
            <a:off x="406040" y="336189"/>
            <a:ext cx="9684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Look at this growth pattern. What do you notice?</a:t>
            </a:r>
          </a:p>
        </p:txBody>
      </p:sp>
    </p:spTree>
    <p:extLst>
      <p:ext uri="{BB962C8B-B14F-4D97-AF65-F5344CB8AC3E}">
        <p14:creationId xmlns:p14="http://schemas.microsoft.com/office/powerpoint/2010/main" val="4115250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F5BB744-393B-4729-AAF3-75FC932E51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030785"/>
              </p:ext>
            </p:extLst>
          </p:nvPr>
        </p:nvGraphicFramePr>
        <p:xfrm>
          <a:off x="1459107" y="574266"/>
          <a:ext cx="9012248" cy="628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9CC60C0-4DE3-4DEC-9666-68088FE41320}"/>
              </a:ext>
            </a:extLst>
          </p:cNvPr>
          <p:cNvSpPr txBox="1"/>
          <p:nvPr/>
        </p:nvSpPr>
        <p:spPr>
          <a:xfrm>
            <a:off x="190712" y="0"/>
            <a:ext cx="11858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Why does the line of dots go up by four each time you move one term to the right?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EFD7625-4ADC-422B-AA75-7BFB2E3D8C43}"/>
              </a:ext>
            </a:extLst>
          </p:cNvPr>
          <p:cNvSpPr/>
          <p:nvPr/>
        </p:nvSpPr>
        <p:spPr>
          <a:xfrm>
            <a:off x="2419473" y="6046469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4403C4A-FED7-4851-9418-7A3BA95EC582}"/>
              </a:ext>
            </a:extLst>
          </p:cNvPr>
          <p:cNvSpPr/>
          <p:nvPr/>
        </p:nvSpPr>
        <p:spPr>
          <a:xfrm>
            <a:off x="2834763" y="5852159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4C1F499-D8CC-4D11-9129-68ADD44DF812}"/>
              </a:ext>
            </a:extLst>
          </p:cNvPr>
          <p:cNvSpPr/>
          <p:nvPr/>
        </p:nvSpPr>
        <p:spPr>
          <a:xfrm>
            <a:off x="3247847" y="5667674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BD33978-CC41-4B21-8C57-026A976738B3}"/>
              </a:ext>
            </a:extLst>
          </p:cNvPr>
          <p:cNvSpPr/>
          <p:nvPr/>
        </p:nvSpPr>
        <p:spPr>
          <a:xfrm>
            <a:off x="3662737" y="5464943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4FC962-17B7-45D6-8CEC-0B40C933D9DE}"/>
              </a:ext>
            </a:extLst>
          </p:cNvPr>
          <p:cNvSpPr/>
          <p:nvPr/>
        </p:nvSpPr>
        <p:spPr>
          <a:xfrm>
            <a:off x="4078027" y="5270633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B10B99C-5E1D-462B-83AF-18AFC3DD6176}"/>
              </a:ext>
            </a:extLst>
          </p:cNvPr>
          <p:cNvSpPr/>
          <p:nvPr/>
        </p:nvSpPr>
        <p:spPr>
          <a:xfrm>
            <a:off x="4491111" y="5078126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247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1E8ADF08-7682-4981-92E1-860B21C09839}"/>
              </a:ext>
            </a:extLst>
          </p:cNvPr>
          <p:cNvGrpSpPr/>
          <p:nvPr/>
        </p:nvGrpSpPr>
        <p:grpSpPr>
          <a:xfrm>
            <a:off x="516517" y="2536565"/>
            <a:ext cx="1854364" cy="1904498"/>
            <a:chOff x="765726" y="2271441"/>
            <a:chExt cx="1854364" cy="190449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A29B60-A481-45C9-A62B-D1E0ADE074AD}"/>
                </a:ext>
              </a:extLst>
            </p:cNvPr>
            <p:cNvSpPr/>
            <p:nvPr/>
          </p:nvSpPr>
          <p:spPr>
            <a:xfrm>
              <a:off x="1348462" y="2904110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B4E92B4-4938-485B-80EC-6FA81782C232}"/>
                </a:ext>
              </a:extLst>
            </p:cNvPr>
            <p:cNvSpPr/>
            <p:nvPr/>
          </p:nvSpPr>
          <p:spPr>
            <a:xfrm rot="2700000">
              <a:off x="1919848" y="2298270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3008EED-543F-4717-B7A6-56F014F9E6CB}"/>
                </a:ext>
              </a:extLst>
            </p:cNvPr>
            <p:cNvSpPr/>
            <p:nvPr/>
          </p:nvSpPr>
          <p:spPr>
            <a:xfrm rot="2700000">
              <a:off x="744655" y="3480454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A7782C1-026B-4F4D-919D-FA6AB758071B}"/>
                </a:ext>
              </a:extLst>
            </p:cNvPr>
            <p:cNvSpPr/>
            <p:nvPr/>
          </p:nvSpPr>
          <p:spPr>
            <a:xfrm rot="2700000">
              <a:off x="738897" y="2300941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A7DFE7C-03C6-434B-B0AF-DF6C6ADDA41A}"/>
                </a:ext>
              </a:extLst>
            </p:cNvPr>
            <p:cNvSpPr/>
            <p:nvPr/>
          </p:nvSpPr>
          <p:spPr>
            <a:xfrm rot="2700000">
              <a:off x="1938655" y="3494504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E2C7A43-E6E4-493F-BEE1-269EA5B80B1C}"/>
              </a:ext>
            </a:extLst>
          </p:cNvPr>
          <p:cNvGrpSpPr/>
          <p:nvPr/>
        </p:nvGrpSpPr>
        <p:grpSpPr>
          <a:xfrm>
            <a:off x="3518175" y="2039270"/>
            <a:ext cx="2834352" cy="2875917"/>
            <a:chOff x="4136446" y="1760095"/>
            <a:chExt cx="2834352" cy="2875917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E3684B8-C04B-472B-A47E-4BD49DECE02C}"/>
                </a:ext>
              </a:extLst>
            </p:cNvPr>
            <p:cNvGrpSpPr/>
            <p:nvPr/>
          </p:nvGrpSpPr>
          <p:grpSpPr>
            <a:xfrm>
              <a:off x="4634585" y="2249667"/>
              <a:ext cx="1854364" cy="1904498"/>
              <a:chOff x="765726" y="2271441"/>
              <a:chExt cx="1854364" cy="1904498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8384C13-9C27-4C9A-B3D4-C839E7378DC0}"/>
                  </a:ext>
                </a:extLst>
              </p:cNvPr>
              <p:cNvSpPr/>
              <p:nvPr/>
            </p:nvSpPr>
            <p:spPr>
              <a:xfrm>
                <a:off x="1348462" y="2904110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3F824FF-D4BC-41C9-8E1E-5B0B1F991DFA}"/>
                  </a:ext>
                </a:extLst>
              </p:cNvPr>
              <p:cNvSpPr/>
              <p:nvPr/>
            </p:nvSpPr>
            <p:spPr>
              <a:xfrm rot="2700000">
                <a:off x="1919848" y="2298270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A5F404A1-5C1C-459A-B716-6FE84C21F15D}"/>
                  </a:ext>
                </a:extLst>
              </p:cNvPr>
              <p:cNvSpPr/>
              <p:nvPr/>
            </p:nvSpPr>
            <p:spPr>
              <a:xfrm rot="2700000">
                <a:off x="744655" y="3480454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4832A35-5736-4E2B-B56E-21A1E187D193}"/>
                  </a:ext>
                </a:extLst>
              </p:cNvPr>
              <p:cNvSpPr/>
              <p:nvPr/>
            </p:nvSpPr>
            <p:spPr>
              <a:xfrm rot="2700000">
                <a:off x="738897" y="2300941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A6197FB-D4D3-4AB8-98DE-20C925157A4A}"/>
                  </a:ext>
                </a:extLst>
              </p:cNvPr>
              <p:cNvSpPr/>
              <p:nvPr/>
            </p:nvSpPr>
            <p:spPr>
              <a:xfrm rot="2700000">
                <a:off x="1938655" y="3494504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5DF4FA3-F1E8-424A-AA4E-9441DE7DF8AD}"/>
                </a:ext>
              </a:extLst>
            </p:cNvPr>
            <p:cNvSpPr/>
            <p:nvPr/>
          </p:nvSpPr>
          <p:spPr>
            <a:xfrm rot="2700000">
              <a:off x="6255806" y="1810451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DBC383E-4DAA-4B40-9502-68D3D1F29006}"/>
                </a:ext>
              </a:extLst>
            </p:cNvPr>
            <p:cNvSpPr/>
            <p:nvPr/>
          </p:nvSpPr>
          <p:spPr>
            <a:xfrm rot="2700000">
              <a:off x="6289363" y="3954577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CB9386A-CCB9-493A-B412-B619B0561A9A}"/>
                </a:ext>
              </a:extLst>
            </p:cNvPr>
            <p:cNvSpPr/>
            <p:nvPr/>
          </p:nvSpPr>
          <p:spPr>
            <a:xfrm rot="2700000">
              <a:off x="4109617" y="1786924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0400094-35A9-4579-9338-9FAC6C39CFC8}"/>
                </a:ext>
              </a:extLst>
            </p:cNvPr>
            <p:cNvSpPr/>
            <p:nvPr/>
          </p:nvSpPr>
          <p:spPr>
            <a:xfrm rot="2700000">
              <a:off x="4153236" y="3924227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FC49B51-DD26-4F4D-B354-A6AC6DA9290F}"/>
              </a:ext>
            </a:extLst>
          </p:cNvPr>
          <p:cNvGrpSpPr/>
          <p:nvPr/>
        </p:nvGrpSpPr>
        <p:grpSpPr>
          <a:xfrm>
            <a:off x="7875806" y="1552224"/>
            <a:ext cx="3814338" cy="3850009"/>
            <a:chOff x="7682265" y="1365217"/>
            <a:chExt cx="3814338" cy="3850009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0D08502-5567-40FD-8000-6F7A145DBF77}"/>
                </a:ext>
              </a:extLst>
            </p:cNvPr>
            <p:cNvGrpSpPr/>
            <p:nvPr/>
          </p:nvGrpSpPr>
          <p:grpSpPr>
            <a:xfrm>
              <a:off x="8180405" y="1857461"/>
              <a:ext cx="2834352" cy="2875917"/>
              <a:chOff x="4136446" y="1760095"/>
              <a:chExt cx="2834352" cy="2875917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81F1AE88-D384-4F54-B033-E78AB600F6C2}"/>
                  </a:ext>
                </a:extLst>
              </p:cNvPr>
              <p:cNvGrpSpPr/>
              <p:nvPr/>
            </p:nvGrpSpPr>
            <p:grpSpPr>
              <a:xfrm>
                <a:off x="4634585" y="2249667"/>
                <a:ext cx="1854364" cy="1904498"/>
                <a:chOff x="765726" y="2271441"/>
                <a:chExt cx="1854364" cy="1904498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B3365D6E-739F-4C49-82B3-CF70E14EBCF9}"/>
                    </a:ext>
                  </a:extLst>
                </p:cNvPr>
                <p:cNvSpPr/>
                <p:nvPr/>
              </p:nvSpPr>
              <p:spPr>
                <a:xfrm>
                  <a:off x="1348462" y="2904110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637485DD-878D-4C5D-9BCE-6410A6213988}"/>
                    </a:ext>
                  </a:extLst>
                </p:cNvPr>
                <p:cNvSpPr/>
                <p:nvPr/>
              </p:nvSpPr>
              <p:spPr>
                <a:xfrm rot="2700000">
                  <a:off x="1919848" y="2298270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08BF73A1-5968-4AB3-914E-64D827ACAA49}"/>
                    </a:ext>
                  </a:extLst>
                </p:cNvPr>
                <p:cNvSpPr/>
                <p:nvPr/>
              </p:nvSpPr>
              <p:spPr>
                <a:xfrm rot="2700000">
                  <a:off x="744655" y="3480454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87199414-3B31-42AC-9CBD-824CCC63D80F}"/>
                    </a:ext>
                  </a:extLst>
                </p:cNvPr>
                <p:cNvSpPr/>
                <p:nvPr/>
              </p:nvSpPr>
              <p:spPr>
                <a:xfrm rot="2700000">
                  <a:off x="738897" y="2300941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C415B88F-3EF2-48ED-9D5A-A9BF0EF3B662}"/>
                    </a:ext>
                  </a:extLst>
                </p:cNvPr>
                <p:cNvSpPr/>
                <p:nvPr/>
              </p:nvSpPr>
              <p:spPr>
                <a:xfrm rot="2700000">
                  <a:off x="1938655" y="3494504"/>
                  <a:ext cx="708264" cy="65460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040D847-1362-44DC-9529-237A88BC473F}"/>
                  </a:ext>
                </a:extLst>
              </p:cNvPr>
              <p:cNvSpPr/>
              <p:nvPr/>
            </p:nvSpPr>
            <p:spPr>
              <a:xfrm rot="2700000">
                <a:off x="6255806" y="1810451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AD16789-7CCF-4201-A9AB-80AAFD5B896C}"/>
                  </a:ext>
                </a:extLst>
              </p:cNvPr>
              <p:cNvSpPr/>
              <p:nvPr/>
            </p:nvSpPr>
            <p:spPr>
              <a:xfrm rot="2700000">
                <a:off x="6289363" y="3954577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FA01A7F-0F7F-438F-9CD3-BD61141F2C38}"/>
                  </a:ext>
                </a:extLst>
              </p:cNvPr>
              <p:cNvSpPr/>
              <p:nvPr/>
            </p:nvSpPr>
            <p:spPr>
              <a:xfrm rot="2700000">
                <a:off x="4109617" y="1786924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987AE79-3847-426B-8D12-E6B69A079B69}"/>
                  </a:ext>
                </a:extLst>
              </p:cNvPr>
              <p:cNvSpPr/>
              <p:nvPr/>
            </p:nvSpPr>
            <p:spPr>
              <a:xfrm rot="2700000">
                <a:off x="4153236" y="3924227"/>
                <a:ext cx="708264" cy="65460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75BFEED8-FE70-444C-B2AA-ADE5DB165B0B}"/>
                </a:ext>
              </a:extLst>
            </p:cNvPr>
            <p:cNvSpPr/>
            <p:nvPr/>
          </p:nvSpPr>
          <p:spPr>
            <a:xfrm rot="2700000">
              <a:off x="10766864" y="1440719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6B586AF-AEF5-4869-8B5A-A01BBF131C8D}"/>
                </a:ext>
              </a:extLst>
            </p:cNvPr>
            <p:cNvSpPr/>
            <p:nvPr/>
          </p:nvSpPr>
          <p:spPr>
            <a:xfrm rot="2700000">
              <a:off x="7734908" y="4487140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0518268-C9D5-4B04-B195-616999114270}"/>
                </a:ext>
              </a:extLst>
            </p:cNvPr>
            <p:cNvSpPr/>
            <p:nvPr/>
          </p:nvSpPr>
          <p:spPr>
            <a:xfrm rot="2700000">
              <a:off x="10815168" y="4533791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0A7F95A-92FB-404C-B3D4-AC14EAB4D5B5}"/>
                </a:ext>
              </a:extLst>
            </p:cNvPr>
            <p:cNvSpPr/>
            <p:nvPr/>
          </p:nvSpPr>
          <p:spPr>
            <a:xfrm rot="2700000">
              <a:off x="7655436" y="1392046"/>
              <a:ext cx="708264" cy="65460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58797197-988F-44FB-9DA1-36A863FB9C91}"/>
              </a:ext>
            </a:extLst>
          </p:cNvPr>
          <p:cNvSpPr txBox="1"/>
          <p:nvPr/>
        </p:nvSpPr>
        <p:spPr>
          <a:xfrm>
            <a:off x="4245106" y="5151338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2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B3BD070-B24D-403C-920E-F3EF516B89F9}"/>
              </a:ext>
            </a:extLst>
          </p:cNvPr>
          <p:cNvSpPr txBox="1"/>
          <p:nvPr/>
        </p:nvSpPr>
        <p:spPr>
          <a:xfrm>
            <a:off x="9098464" y="5093906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253D99C-E123-49A3-880C-F2F6700C14C3}"/>
              </a:ext>
            </a:extLst>
          </p:cNvPr>
          <p:cNvSpPr txBox="1"/>
          <p:nvPr/>
        </p:nvSpPr>
        <p:spPr>
          <a:xfrm>
            <a:off x="783250" y="5151338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1DC3-DA04-49FE-B151-B53B50923C5A}"/>
              </a:ext>
            </a:extLst>
          </p:cNvPr>
          <p:cNvSpPr txBox="1"/>
          <p:nvPr/>
        </p:nvSpPr>
        <p:spPr>
          <a:xfrm>
            <a:off x="361972" y="337512"/>
            <a:ext cx="9684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Predict the number of tiles needed to form Term 10.</a:t>
            </a:r>
          </a:p>
        </p:txBody>
      </p:sp>
    </p:spTree>
    <p:extLst>
      <p:ext uri="{BB962C8B-B14F-4D97-AF65-F5344CB8AC3E}">
        <p14:creationId xmlns:p14="http://schemas.microsoft.com/office/powerpoint/2010/main" val="112067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AB3BD070-B24D-403C-920E-F3EF516B89F9}"/>
              </a:ext>
            </a:extLst>
          </p:cNvPr>
          <p:cNvSpPr txBox="1"/>
          <p:nvPr/>
        </p:nvSpPr>
        <p:spPr>
          <a:xfrm>
            <a:off x="7006390" y="6099988"/>
            <a:ext cx="1662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</a:t>
            </a:r>
            <a:r>
              <a:rPr lang="en-NZ" sz="3200" dirty="0"/>
              <a:t> 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1DC3-DA04-49FE-B151-B53B50923C5A}"/>
              </a:ext>
            </a:extLst>
          </p:cNvPr>
          <p:cNvSpPr txBox="1"/>
          <p:nvPr/>
        </p:nvSpPr>
        <p:spPr>
          <a:xfrm>
            <a:off x="331403" y="1501259"/>
            <a:ext cx="4847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Here is Term 10. </a:t>
            </a:r>
          </a:p>
          <a:p>
            <a:r>
              <a:rPr lang="en-NZ" sz="3200" dirty="0"/>
              <a:t>What is the easiest way to </a:t>
            </a:r>
          </a:p>
          <a:p>
            <a:r>
              <a:rPr lang="en-NZ" sz="3200" dirty="0"/>
              <a:t>count the number of tiles?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BD47598-3F49-4E58-B9CD-570A58BF9DEB}"/>
              </a:ext>
            </a:extLst>
          </p:cNvPr>
          <p:cNvGrpSpPr/>
          <p:nvPr/>
        </p:nvGrpSpPr>
        <p:grpSpPr>
          <a:xfrm>
            <a:off x="4817721" y="243365"/>
            <a:ext cx="6422442" cy="6371269"/>
            <a:chOff x="4183540" y="-988108"/>
            <a:chExt cx="7366138" cy="7307446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3365D6E-739F-4C49-82B3-CF70E14EBCF9}"/>
                </a:ext>
              </a:extLst>
            </p:cNvPr>
            <p:cNvSpPr/>
            <p:nvPr/>
          </p:nvSpPr>
          <p:spPr>
            <a:xfrm>
              <a:off x="7621769" y="2446493"/>
              <a:ext cx="486083" cy="44925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F04B31-9341-4B4A-9CD0-00AD7CDE1D64}"/>
                </a:ext>
              </a:extLst>
            </p:cNvPr>
            <p:cNvGrpSpPr/>
            <p:nvPr/>
          </p:nvGrpSpPr>
          <p:grpSpPr>
            <a:xfrm>
              <a:off x="8045232" y="2833268"/>
              <a:ext cx="3447432" cy="3486070"/>
              <a:chOff x="8045232" y="2833268"/>
              <a:chExt cx="3447432" cy="3486070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2F378858-419B-493A-BA42-17C490EFB749}"/>
                  </a:ext>
                </a:extLst>
              </p:cNvPr>
              <p:cNvGrpSpPr/>
              <p:nvPr/>
            </p:nvGrpSpPr>
            <p:grpSpPr>
              <a:xfrm>
                <a:off x="8045232" y="2833268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C415B88F-3EF2-48ED-9D5A-A9BF0EF3B662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8AD16789-7CCF-4201-A9AB-80AAFD5B896C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F0518268-C9D5-4B04-B195-616999114270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9BE73A99-5E3D-47CB-A549-87CB9B0C8BB9}"/>
                  </a:ext>
                </a:extLst>
              </p:cNvPr>
              <p:cNvGrpSpPr/>
              <p:nvPr/>
            </p:nvGrpSpPr>
            <p:grpSpPr>
              <a:xfrm>
                <a:off x="9049494" y="3837222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92646EA5-6A4D-4F7E-B7CA-9D13DA59CE06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AEF8F1B3-6E3B-4B6C-B2BF-2A0381D25C0F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A411F9CB-8E59-4BBF-9BA6-C1C65379FD9E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A2B668CB-49BB-44D1-9EA2-02796CDCB2D1}"/>
                  </a:ext>
                </a:extLst>
              </p:cNvPr>
              <p:cNvGrpSpPr/>
              <p:nvPr/>
            </p:nvGrpSpPr>
            <p:grpSpPr>
              <a:xfrm>
                <a:off x="10041572" y="4829301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AA5FA858-2A77-4DC9-B957-E2A3CEE0B1B1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FCF10050-9418-4F96-9877-4CAA23E733A5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AA8ED710-AF30-4779-ABB5-DF2827A923FE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39570AE6-7BE4-448F-8D12-70FCC10E9D68}"/>
                  </a:ext>
                </a:extLst>
              </p:cNvPr>
              <p:cNvSpPr/>
              <p:nvPr/>
            </p:nvSpPr>
            <p:spPr>
              <a:xfrm rot="2700000">
                <a:off x="11024994" y="5851668"/>
                <a:ext cx="486083" cy="4492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8A0F9D3D-1257-48A6-B811-7D8864921157}"/>
                </a:ext>
              </a:extLst>
            </p:cNvPr>
            <p:cNvGrpSpPr/>
            <p:nvPr/>
          </p:nvGrpSpPr>
          <p:grpSpPr>
            <a:xfrm rot="5400000">
              <a:off x="4202859" y="2832187"/>
              <a:ext cx="3447432" cy="3486070"/>
              <a:chOff x="8045232" y="2833268"/>
              <a:chExt cx="3447432" cy="3486070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C885FE63-5881-4328-9499-496BE8E6E5C6}"/>
                  </a:ext>
                </a:extLst>
              </p:cNvPr>
              <p:cNvGrpSpPr/>
              <p:nvPr/>
            </p:nvGrpSpPr>
            <p:grpSpPr>
              <a:xfrm>
                <a:off x="8045232" y="2833268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5894237E-BC9F-4AB3-8314-304A72F7357E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8EDFB664-AEEB-4C4C-8B9B-B620E647D2E4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8EFC935D-C692-4122-AC79-D560F31E63D8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A5D13DF4-02E9-4DA9-A02C-F7601B0B1DD5}"/>
                  </a:ext>
                </a:extLst>
              </p:cNvPr>
              <p:cNvGrpSpPr/>
              <p:nvPr/>
            </p:nvGrpSpPr>
            <p:grpSpPr>
              <a:xfrm>
                <a:off x="9049494" y="3837222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B795EDBB-5247-4542-85E2-01BD31DE8FF7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8FA790D5-7ED0-43B9-BE5F-87A8EE9B00D3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7EA20AE2-A54C-4BD0-964B-B3853D79678B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4595FE92-4003-4CF5-A978-5C4C31841593}"/>
                  </a:ext>
                </a:extLst>
              </p:cNvPr>
              <p:cNvGrpSpPr/>
              <p:nvPr/>
            </p:nvGrpSpPr>
            <p:grpSpPr>
              <a:xfrm>
                <a:off x="10041572" y="4829301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1B71E693-CDAB-4B79-AB8B-5140ED4E45EA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8C37B595-2B7C-46D2-B0DF-90BD9BD497F8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C16CD8A4-6DE9-4B47-A2E2-27049788BAC1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1D22DFEC-A1F9-4789-B997-A8DDCA367ABB}"/>
                  </a:ext>
                </a:extLst>
              </p:cNvPr>
              <p:cNvSpPr/>
              <p:nvPr/>
            </p:nvSpPr>
            <p:spPr>
              <a:xfrm rot="2700000">
                <a:off x="11024994" y="5851668"/>
                <a:ext cx="486083" cy="4492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A885EE8-94CA-4A9C-9831-C0BE346FE701}"/>
                </a:ext>
              </a:extLst>
            </p:cNvPr>
            <p:cNvGrpSpPr/>
            <p:nvPr/>
          </p:nvGrpSpPr>
          <p:grpSpPr>
            <a:xfrm rot="16200000">
              <a:off x="8082927" y="-987027"/>
              <a:ext cx="3447432" cy="3486070"/>
              <a:chOff x="8045232" y="2833268"/>
              <a:chExt cx="3447432" cy="3486070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8CDB9B2D-DBB4-4959-BD7D-D6E25D6B3198}"/>
                  </a:ext>
                </a:extLst>
              </p:cNvPr>
              <p:cNvGrpSpPr/>
              <p:nvPr/>
            </p:nvGrpSpPr>
            <p:grpSpPr>
              <a:xfrm>
                <a:off x="8045232" y="2833268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29CA505C-C2B8-4746-B39B-462633C75ADF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0DCC9571-B555-4A8F-9D5E-A41E439D113D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741A549F-B1F7-45D5-9C4F-95EA4FA14F02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816E574B-4A03-4A23-B724-6197B481625E}"/>
                  </a:ext>
                </a:extLst>
              </p:cNvPr>
              <p:cNvGrpSpPr/>
              <p:nvPr/>
            </p:nvGrpSpPr>
            <p:grpSpPr>
              <a:xfrm>
                <a:off x="9049494" y="3837222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994492B9-9FB4-44AF-A768-9661E2AC3DAB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EA0D808C-856A-4C95-9423-086BD0F51C4C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989AB5DC-6CC4-4428-A424-A2EFB46738A9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571D3151-E57A-4086-8E55-0CFB61D82A3A}"/>
                  </a:ext>
                </a:extLst>
              </p:cNvPr>
              <p:cNvGrpSpPr/>
              <p:nvPr/>
            </p:nvGrpSpPr>
            <p:grpSpPr>
              <a:xfrm>
                <a:off x="10041572" y="4829301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783F96F0-1918-4E5C-80F3-FFBDA4239011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E398F4AD-FEB7-40C0-B002-B605E407D8B6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0AF42C3F-BF1C-4AF3-94D8-0CF48A31B444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F17364E4-8B6B-42FA-B0E9-63A8A9DD99C8}"/>
                  </a:ext>
                </a:extLst>
              </p:cNvPr>
              <p:cNvSpPr/>
              <p:nvPr/>
            </p:nvSpPr>
            <p:spPr>
              <a:xfrm rot="2700000">
                <a:off x="11024994" y="5851668"/>
                <a:ext cx="486083" cy="4492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41AE7A6A-B3E3-45D1-B38D-2CB04876DD85}"/>
                </a:ext>
              </a:extLst>
            </p:cNvPr>
            <p:cNvGrpSpPr/>
            <p:nvPr/>
          </p:nvGrpSpPr>
          <p:grpSpPr>
            <a:xfrm>
              <a:off x="4240554" y="-988108"/>
              <a:ext cx="3447432" cy="3486070"/>
              <a:chOff x="8045232" y="2833268"/>
              <a:chExt cx="3447432" cy="3486070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7D291F4A-1B06-4838-AA15-93978F04ECC3}"/>
                  </a:ext>
                </a:extLst>
              </p:cNvPr>
              <p:cNvGrpSpPr/>
              <p:nvPr/>
            </p:nvGrpSpPr>
            <p:grpSpPr>
              <a:xfrm>
                <a:off x="8045232" y="2833268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228513BA-E50E-4952-AF49-6E5371BCE605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F856542F-06F8-4EF6-AEA9-65E036EE7396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07BB413B-6D4C-4393-B3E3-D7C0D5149967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DF1B94E3-6BFA-409B-A5E4-EC191B7C9C0C}"/>
                  </a:ext>
                </a:extLst>
              </p:cNvPr>
              <p:cNvGrpSpPr/>
              <p:nvPr/>
            </p:nvGrpSpPr>
            <p:grpSpPr>
              <a:xfrm>
                <a:off x="9049494" y="3837222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5CA6B141-E328-45F2-BB06-929B43036449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203D14F0-7AC9-482C-BCB4-54142E14E1CB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2BB51343-90FC-49E5-8557-6F33223A4201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27D0415A-FE4B-402C-AAF7-EFE3B1DBA1CF}"/>
                  </a:ext>
                </a:extLst>
              </p:cNvPr>
              <p:cNvGrpSpPr/>
              <p:nvPr/>
            </p:nvGrpSpPr>
            <p:grpSpPr>
              <a:xfrm>
                <a:off x="10041572" y="4829301"/>
                <a:ext cx="1110643" cy="1147469"/>
                <a:chOff x="8045232" y="2833268"/>
                <a:chExt cx="1110643" cy="1147469"/>
              </a:xfrm>
            </p:grpSpPr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2C5B4DA5-EBA4-40D3-88EE-DDAFCAA97B26}"/>
                    </a:ext>
                  </a:extLst>
                </p:cNvPr>
                <p:cNvSpPr/>
                <p:nvPr/>
              </p:nvSpPr>
              <p:spPr>
                <a:xfrm rot="2700000">
                  <a:off x="8026819" y="2851681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FF827F51-82CD-4825-A6D7-B7EAA56FD782}"/>
                    </a:ext>
                  </a:extLst>
                </p:cNvPr>
                <p:cNvSpPr/>
                <p:nvPr/>
              </p:nvSpPr>
              <p:spPr>
                <a:xfrm rot="2700000">
                  <a:off x="8357513" y="3182374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BBCA6713-B1A3-4EEF-A1C8-43FE214C5520}"/>
                    </a:ext>
                  </a:extLst>
                </p:cNvPr>
                <p:cNvSpPr/>
                <p:nvPr/>
              </p:nvSpPr>
              <p:spPr>
                <a:xfrm rot="2700000">
                  <a:off x="8688205" y="3513067"/>
                  <a:ext cx="486083" cy="44925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46D39DC-4E66-461B-B616-05A80EFDB721}"/>
                  </a:ext>
                </a:extLst>
              </p:cNvPr>
              <p:cNvSpPr/>
              <p:nvPr/>
            </p:nvSpPr>
            <p:spPr>
              <a:xfrm rot="2700000">
                <a:off x="11024994" y="5851668"/>
                <a:ext cx="486083" cy="4492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824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AB3BD070-B24D-403C-920E-F3EF516B89F9}"/>
              </a:ext>
            </a:extLst>
          </p:cNvPr>
          <p:cNvSpPr txBox="1"/>
          <p:nvPr/>
        </p:nvSpPr>
        <p:spPr>
          <a:xfrm>
            <a:off x="7006390" y="6099988"/>
            <a:ext cx="1662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1DC3-DA04-49FE-B151-B53B50923C5A}"/>
              </a:ext>
            </a:extLst>
          </p:cNvPr>
          <p:cNvSpPr txBox="1"/>
          <p:nvPr/>
        </p:nvSpPr>
        <p:spPr>
          <a:xfrm>
            <a:off x="397189" y="1962136"/>
            <a:ext cx="4847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What calculation would you do if you saw Term 10 like this?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65D6E-739F-4C49-82B3-CF70E14EBCF9}"/>
              </a:ext>
            </a:extLst>
          </p:cNvPr>
          <p:cNvSpPr/>
          <p:nvPr/>
        </p:nvSpPr>
        <p:spPr>
          <a:xfrm>
            <a:off x="7815469" y="3237950"/>
            <a:ext cx="423810" cy="3917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F04B31-9341-4B4A-9CD0-00AD7CDE1D64}"/>
              </a:ext>
            </a:extLst>
          </p:cNvPr>
          <p:cNvGrpSpPr/>
          <p:nvPr/>
        </p:nvGrpSpPr>
        <p:grpSpPr>
          <a:xfrm>
            <a:off x="8196556" y="3587049"/>
            <a:ext cx="3005772" cy="3039460"/>
            <a:chOff x="8045232" y="2833268"/>
            <a:chExt cx="3447432" cy="3486070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F378858-419B-493A-BA42-17C490EFB749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415B88F-3EF2-48ED-9D5A-A9BF0EF3B662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AD16789-7CCF-4201-A9AB-80AAFD5B896C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0518268-C9D5-4B04-B195-616999114270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BE73A99-5E3D-47CB-A549-87CB9B0C8BB9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2646EA5-6A4D-4F7E-B7CA-9D13DA59CE06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AEF8F1B3-6E3B-4B6C-B2BF-2A0381D25C0F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411F9CB-8E59-4BBF-9BA6-C1C65379FD9E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2B668CB-49BB-44D1-9EA2-02796CDCB2D1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AA5FA858-2A77-4DC9-B957-E2A3CEE0B1B1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CF10050-9418-4F96-9877-4CAA23E733A5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AA8ED710-AF30-4779-ABB5-DF2827A923FE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9570AE6-7BE4-448F-8D12-70FCC10E9D68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A0F9D3D-1257-48A6-B811-7D8864921157}"/>
              </a:ext>
            </a:extLst>
          </p:cNvPr>
          <p:cNvGrpSpPr/>
          <p:nvPr/>
        </p:nvGrpSpPr>
        <p:grpSpPr>
          <a:xfrm rot="5400000">
            <a:off x="4834565" y="3574231"/>
            <a:ext cx="3005772" cy="3039460"/>
            <a:chOff x="8045232" y="2833268"/>
            <a:chExt cx="3447432" cy="3486070"/>
          </a:xfrm>
          <a:solidFill>
            <a:srgbClr val="92D050"/>
          </a:solidFill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885FE63-5881-4328-9499-496BE8E6E5C6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5894237E-BC9F-4AB3-8314-304A72F7357E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EDFB664-AEEB-4C4C-8B9B-B620E647D2E4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EFC935D-C692-4122-AC79-D560F31E63D8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5D13DF4-02E9-4DA9-A02C-F7601B0B1DD5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795EDBB-5247-4542-85E2-01BD31DE8FF7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FA790D5-7ED0-43B9-BE5F-87A8EE9B00D3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7EA20AE2-A54C-4BD0-964B-B3853D79678B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4595FE92-4003-4CF5-A978-5C4C31841593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B71E693-CDAB-4B79-AB8B-5140ED4E45EA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8C37B595-2B7C-46D2-B0DF-90BD9BD497F8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16CD8A4-6DE9-4B47-A2E2-27049788BAC1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D22DFEC-A1F9-4789-B997-A8DDCA367ABB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A885EE8-94CA-4A9C-9831-C0BE346FE701}"/>
              </a:ext>
            </a:extLst>
          </p:cNvPr>
          <p:cNvGrpSpPr/>
          <p:nvPr/>
        </p:nvGrpSpPr>
        <p:grpSpPr>
          <a:xfrm rot="16200000">
            <a:off x="8217547" y="244307"/>
            <a:ext cx="3005772" cy="3039460"/>
            <a:chOff x="8045232" y="2833268"/>
            <a:chExt cx="3447432" cy="3486070"/>
          </a:xfrm>
          <a:solidFill>
            <a:srgbClr val="FFFF00"/>
          </a:solidFill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8CDB9B2D-DBB4-4959-BD7D-D6E25D6B3198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29CA505C-C2B8-4746-B39B-462633C75ADF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0DCC9571-B555-4A8F-9D5E-A41E439D113D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41A549F-B1F7-45D5-9C4F-95EA4FA14F02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816E574B-4A03-4A23-B724-6197B481625E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994492B9-9FB4-44AF-A768-9661E2AC3DAB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A0D808C-856A-4C95-9423-086BD0F51C4C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89AB5DC-6CC4-4428-A424-A2EFB46738A9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71D3151-E57A-4086-8E55-0CFB61D82A3A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83F96F0-1918-4E5C-80F3-FFBDA4239011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E398F4AD-FEB7-40C0-B002-B605E407D8B6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AF42C3F-BF1C-4AF3-94D8-0CF48A31B444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17364E4-8B6B-42FA-B0E9-63A8A9DD99C8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1AE7A6A-B3E3-45D1-B38D-2CB04876DD85}"/>
              </a:ext>
            </a:extLst>
          </p:cNvPr>
          <p:cNvGrpSpPr/>
          <p:nvPr/>
        </p:nvGrpSpPr>
        <p:grpSpPr>
          <a:xfrm>
            <a:off x="4867431" y="207739"/>
            <a:ext cx="3005772" cy="3039460"/>
            <a:chOff x="8045232" y="2833268"/>
            <a:chExt cx="3447432" cy="3486070"/>
          </a:xfrm>
          <a:solidFill>
            <a:srgbClr val="FFC000"/>
          </a:solidFill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D291F4A-1B06-4838-AA15-93978F04ECC3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228513BA-E50E-4952-AF49-6E5371BCE605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856542F-06F8-4EF6-AEA9-65E036EE7396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07BB413B-6D4C-4393-B3E3-D7C0D5149967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F1B94E3-6BFA-409B-A5E4-EC191B7C9C0C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5CA6B141-E328-45F2-BB06-929B43036449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203D14F0-7AC9-482C-BCB4-54142E14E1CB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2BB51343-90FC-49E5-8557-6F33223A4201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7D0415A-FE4B-402C-AAF7-EFE3B1DBA1CF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2C5B4DA5-EBA4-40D3-88EE-DDAFCAA97B26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F827F51-82CD-4825-A6D7-B7EAA56FD782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BBCA6713-B1A3-4EEF-A1C8-43FE214C5520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46D39DC-4E66-461B-B616-05A80EFDB721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07310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AB3BD070-B24D-403C-920E-F3EF516B89F9}"/>
              </a:ext>
            </a:extLst>
          </p:cNvPr>
          <p:cNvSpPr txBox="1"/>
          <p:nvPr/>
        </p:nvSpPr>
        <p:spPr>
          <a:xfrm>
            <a:off x="7006390" y="6099988"/>
            <a:ext cx="1662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</a:t>
            </a:r>
            <a:r>
              <a:rPr lang="en-NZ" sz="3200" dirty="0"/>
              <a:t> 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1DC3-DA04-49FE-B151-B53B50923C5A}"/>
              </a:ext>
            </a:extLst>
          </p:cNvPr>
          <p:cNvSpPr txBox="1"/>
          <p:nvPr/>
        </p:nvSpPr>
        <p:spPr>
          <a:xfrm>
            <a:off x="397189" y="1962136"/>
            <a:ext cx="48477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Mia saw the figure this way and wrote: </a:t>
            </a:r>
          </a:p>
          <a:p>
            <a:r>
              <a:rPr lang="en-NZ" sz="3200" dirty="0"/>
              <a:t>2 x 10 + 2 x 10 + 1</a:t>
            </a:r>
          </a:p>
          <a:p>
            <a:endParaRPr lang="en-NZ" sz="3200" dirty="0"/>
          </a:p>
          <a:p>
            <a:r>
              <a:rPr lang="en-NZ" sz="3200" dirty="0"/>
              <a:t>How is her way similar to that on the slide before?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65D6E-739F-4C49-82B3-CF70E14EBCF9}"/>
              </a:ext>
            </a:extLst>
          </p:cNvPr>
          <p:cNvSpPr/>
          <p:nvPr/>
        </p:nvSpPr>
        <p:spPr>
          <a:xfrm>
            <a:off x="7815469" y="3237950"/>
            <a:ext cx="423810" cy="3917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F04B31-9341-4B4A-9CD0-00AD7CDE1D64}"/>
              </a:ext>
            </a:extLst>
          </p:cNvPr>
          <p:cNvGrpSpPr/>
          <p:nvPr/>
        </p:nvGrpSpPr>
        <p:grpSpPr>
          <a:xfrm>
            <a:off x="8196556" y="3587049"/>
            <a:ext cx="3005772" cy="3039460"/>
            <a:chOff x="8045232" y="2833268"/>
            <a:chExt cx="3447432" cy="3486070"/>
          </a:xfrm>
          <a:solidFill>
            <a:srgbClr val="FFC000"/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F378858-419B-493A-BA42-17C490EFB749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415B88F-3EF2-48ED-9D5A-A9BF0EF3B662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AD16789-7CCF-4201-A9AB-80AAFD5B896C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0518268-C9D5-4B04-B195-616999114270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BE73A99-5E3D-47CB-A549-87CB9B0C8BB9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2646EA5-6A4D-4F7E-B7CA-9D13DA59CE06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AEF8F1B3-6E3B-4B6C-B2BF-2A0381D25C0F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411F9CB-8E59-4BBF-9BA6-C1C65379FD9E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2B668CB-49BB-44D1-9EA2-02796CDCB2D1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AA5FA858-2A77-4DC9-B957-E2A3CEE0B1B1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CF10050-9418-4F96-9877-4CAA23E733A5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AA8ED710-AF30-4779-ABB5-DF2827A923FE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9570AE6-7BE4-448F-8D12-70FCC10E9D68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A0F9D3D-1257-48A6-B811-7D8864921157}"/>
              </a:ext>
            </a:extLst>
          </p:cNvPr>
          <p:cNvGrpSpPr/>
          <p:nvPr/>
        </p:nvGrpSpPr>
        <p:grpSpPr>
          <a:xfrm rot="5400000">
            <a:off x="4834565" y="3574231"/>
            <a:ext cx="3005772" cy="3039460"/>
            <a:chOff x="8045232" y="2833268"/>
            <a:chExt cx="3447432" cy="3486070"/>
          </a:xfrm>
          <a:solidFill>
            <a:srgbClr val="FFC000"/>
          </a:solidFill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885FE63-5881-4328-9499-496BE8E6E5C6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5894237E-BC9F-4AB3-8314-304A72F7357E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EDFB664-AEEB-4C4C-8B9B-B620E647D2E4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EFC935D-C692-4122-AC79-D560F31E63D8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5D13DF4-02E9-4DA9-A02C-F7601B0B1DD5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795EDBB-5247-4542-85E2-01BD31DE8FF7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FA790D5-7ED0-43B9-BE5F-87A8EE9B00D3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7EA20AE2-A54C-4BD0-964B-B3853D79678B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4595FE92-4003-4CF5-A978-5C4C31841593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B71E693-CDAB-4B79-AB8B-5140ED4E45EA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8C37B595-2B7C-46D2-B0DF-90BD9BD497F8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16CD8A4-6DE9-4B47-A2E2-27049788BAC1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D22DFEC-A1F9-4789-B997-A8DDCA367ABB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A885EE8-94CA-4A9C-9831-C0BE346FE701}"/>
              </a:ext>
            </a:extLst>
          </p:cNvPr>
          <p:cNvGrpSpPr/>
          <p:nvPr/>
        </p:nvGrpSpPr>
        <p:grpSpPr>
          <a:xfrm rot="16200000">
            <a:off x="8217547" y="244307"/>
            <a:ext cx="3005772" cy="3039460"/>
            <a:chOff x="8045232" y="2833268"/>
            <a:chExt cx="3447432" cy="3486070"/>
          </a:xfrm>
          <a:solidFill>
            <a:srgbClr val="FFFF00"/>
          </a:solidFill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8CDB9B2D-DBB4-4959-BD7D-D6E25D6B3198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29CA505C-C2B8-4746-B39B-462633C75ADF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0DCC9571-B555-4A8F-9D5E-A41E439D113D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41A549F-B1F7-45D5-9C4F-95EA4FA14F02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816E574B-4A03-4A23-B724-6197B481625E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994492B9-9FB4-44AF-A768-9661E2AC3DAB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A0D808C-856A-4C95-9423-086BD0F51C4C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89AB5DC-6CC4-4428-A424-A2EFB46738A9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71D3151-E57A-4086-8E55-0CFB61D82A3A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83F96F0-1918-4E5C-80F3-FFBDA4239011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E398F4AD-FEB7-40C0-B002-B605E407D8B6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AF42C3F-BF1C-4AF3-94D8-0CF48A31B444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17364E4-8B6B-42FA-B0E9-63A8A9DD99C8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1AE7A6A-B3E3-45D1-B38D-2CB04876DD85}"/>
              </a:ext>
            </a:extLst>
          </p:cNvPr>
          <p:cNvGrpSpPr/>
          <p:nvPr/>
        </p:nvGrpSpPr>
        <p:grpSpPr>
          <a:xfrm>
            <a:off x="4867431" y="207739"/>
            <a:ext cx="3005772" cy="3039460"/>
            <a:chOff x="8045232" y="2833268"/>
            <a:chExt cx="3447432" cy="3486070"/>
          </a:xfrm>
          <a:solidFill>
            <a:srgbClr val="FFFF00"/>
          </a:solidFill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D291F4A-1B06-4838-AA15-93978F04ECC3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228513BA-E50E-4952-AF49-6E5371BCE605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856542F-06F8-4EF6-AEA9-65E036EE7396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07BB413B-6D4C-4393-B3E3-D7C0D5149967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F1B94E3-6BFA-409B-A5E4-EC191B7C9C0C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5CA6B141-E328-45F2-BB06-929B43036449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203D14F0-7AC9-482C-BCB4-54142E14E1CB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2BB51343-90FC-49E5-8557-6F33223A4201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7D0415A-FE4B-402C-AAF7-EFE3B1DBA1CF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2C5B4DA5-EBA4-40D3-88EE-DDAFCAA97B26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F827F51-82CD-4825-A6D7-B7EAA56FD782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BBCA6713-B1A3-4EEF-A1C8-43FE214C5520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46D39DC-4E66-461B-B616-05A80EFDB721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45031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AB3BD070-B24D-403C-920E-F3EF516B89F9}"/>
              </a:ext>
            </a:extLst>
          </p:cNvPr>
          <p:cNvSpPr txBox="1"/>
          <p:nvPr/>
        </p:nvSpPr>
        <p:spPr>
          <a:xfrm>
            <a:off x="7006390" y="6099988"/>
            <a:ext cx="1662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1DC3-DA04-49FE-B151-B53B50923C5A}"/>
              </a:ext>
            </a:extLst>
          </p:cNvPr>
          <p:cNvSpPr txBox="1"/>
          <p:nvPr/>
        </p:nvSpPr>
        <p:spPr>
          <a:xfrm>
            <a:off x="397189" y="1962136"/>
            <a:ext cx="48477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Sam saw the figure this way and wrote: </a:t>
            </a:r>
          </a:p>
          <a:p>
            <a:r>
              <a:rPr lang="en-NZ" sz="3200" dirty="0"/>
              <a:t>3 x 10 + 11</a:t>
            </a:r>
          </a:p>
          <a:p>
            <a:endParaRPr lang="en-NZ" sz="3200" dirty="0"/>
          </a:p>
          <a:p>
            <a:r>
              <a:rPr lang="en-NZ" sz="3200" dirty="0"/>
              <a:t>How is his way similar to that on the slides before?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65D6E-739F-4C49-82B3-CF70E14EBCF9}"/>
              </a:ext>
            </a:extLst>
          </p:cNvPr>
          <p:cNvSpPr/>
          <p:nvPr/>
        </p:nvSpPr>
        <p:spPr>
          <a:xfrm>
            <a:off x="7815469" y="3237950"/>
            <a:ext cx="423810" cy="39170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F04B31-9341-4B4A-9CD0-00AD7CDE1D64}"/>
              </a:ext>
            </a:extLst>
          </p:cNvPr>
          <p:cNvGrpSpPr/>
          <p:nvPr/>
        </p:nvGrpSpPr>
        <p:grpSpPr>
          <a:xfrm>
            <a:off x="8196556" y="3587049"/>
            <a:ext cx="3005772" cy="3039460"/>
            <a:chOff x="8045232" y="2833268"/>
            <a:chExt cx="3447432" cy="3486070"/>
          </a:xfrm>
          <a:solidFill>
            <a:srgbClr val="FFC000"/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F378858-419B-493A-BA42-17C490EFB749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415B88F-3EF2-48ED-9D5A-A9BF0EF3B662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AD16789-7CCF-4201-A9AB-80AAFD5B896C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0518268-C9D5-4B04-B195-616999114270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BE73A99-5E3D-47CB-A549-87CB9B0C8BB9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2646EA5-6A4D-4F7E-B7CA-9D13DA59CE06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AEF8F1B3-6E3B-4B6C-B2BF-2A0381D25C0F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A411F9CB-8E59-4BBF-9BA6-C1C65379FD9E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A2B668CB-49BB-44D1-9EA2-02796CDCB2D1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AA5FA858-2A77-4DC9-B957-E2A3CEE0B1B1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FCF10050-9418-4F96-9877-4CAA23E733A5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AA8ED710-AF30-4779-ABB5-DF2827A923FE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9570AE6-7BE4-448F-8D12-70FCC10E9D68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A0F9D3D-1257-48A6-B811-7D8864921157}"/>
              </a:ext>
            </a:extLst>
          </p:cNvPr>
          <p:cNvGrpSpPr/>
          <p:nvPr/>
        </p:nvGrpSpPr>
        <p:grpSpPr>
          <a:xfrm rot="5400000">
            <a:off x="4834565" y="3574231"/>
            <a:ext cx="3005772" cy="3039460"/>
            <a:chOff x="8045232" y="2833268"/>
            <a:chExt cx="3447432" cy="3486070"/>
          </a:xfrm>
          <a:solidFill>
            <a:srgbClr val="FFC000"/>
          </a:solidFill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885FE63-5881-4328-9499-496BE8E6E5C6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5894237E-BC9F-4AB3-8314-304A72F7357E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EDFB664-AEEB-4C4C-8B9B-B620E647D2E4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EFC935D-C692-4122-AC79-D560F31E63D8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5D13DF4-02E9-4DA9-A02C-F7601B0B1DD5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795EDBB-5247-4542-85E2-01BD31DE8FF7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FA790D5-7ED0-43B9-BE5F-87A8EE9B00D3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7EA20AE2-A54C-4BD0-964B-B3853D79678B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4595FE92-4003-4CF5-A978-5C4C31841593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B71E693-CDAB-4B79-AB8B-5140ED4E45EA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8C37B595-2B7C-46D2-B0DF-90BD9BD497F8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16CD8A4-6DE9-4B47-A2E2-27049788BAC1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D22DFEC-A1F9-4789-B997-A8DDCA367ABB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A885EE8-94CA-4A9C-9831-C0BE346FE701}"/>
              </a:ext>
            </a:extLst>
          </p:cNvPr>
          <p:cNvGrpSpPr/>
          <p:nvPr/>
        </p:nvGrpSpPr>
        <p:grpSpPr>
          <a:xfrm rot="16200000">
            <a:off x="8217547" y="244307"/>
            <a:ext cx="3005772" cy="3039460"/>
            <a:chOff x="8045232" y="2833268"/>
            <a:chExt cx="3447432" cy="3486070"/>
          </a:xfrm>
          <a:solidFill>
            <a:srgbClr val="FFFF00"/>
          </a:solidFill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8CDB9B2D-DBB4-4959-BD7D-D6E25D6B3198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29CA505C-C2B8-4746-B39B-462633C75ADF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0DCC9571-B555-4A8F-9D5E-A41E439D113D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41A549F-B1F7-45D5-9C4F-95EA4FA14F02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816E574B-4A03-4A23-B724-6197B481625E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994492B9-9FB4-44AF-A768-9661E2AC3DAB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A0D808C-856A-4C95-9423-086BD0F51C4C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89AB5DC-6CC4-4428-A424-A2EFB46738A9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71D3151-E57A-4086-8E55-0CFB61D82A3A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783F96F0-1918-4E5C-80F3-FFBDA4239011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E398F4AD-FEB7-40C0-B002-B605E407D8B6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0AF42C3F-BF1C-4AF3-94D8-0CF48A31B444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17364E4-8B6B-42FA-B0E9-63A8A9DD99C8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41AE7A6A-B3E3-45D1-B38D-2CB04876DD85}"/>
              </a:ext>
            </a:extLst>
          </p:cNvPr>
          <p:cNvGrpSpPr/>
          <p:nvPr/>
        </p:nvGrpSpPr>
        <p:grpSpPr>
          <a:xfrm>
            <a:off x="4867431" y="207739"/>
            <a:ext cx="3005772" cy="3039460"/>
            <a:chOff x="8045232" y="2833268"/>
            <a:chExt cx="3447432" cy="3486070"/>
          </a:xfrm>
          <a:solidFill>
            <a:srgbClr val="FFC000"/>
          </a:solidFill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D291F4A-1B06-4838-AA15-93978F04ECC3}"/>
                </a:ext>
              </a:extLst>
            </p:cNvPr>
            <p:cNvGrpSpPr/>
            <p:nvPr/>
          </p:nvGrpSpPr>
          <p:grpSpPr>
            <a:xfrm>
              <a:off x="8045232" y="2833268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228513BA-E50E-4952-AF49-6E5371BCE605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856542F-06F8-4EF6-AEA9-65E036EE7396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07BB413B-6D4C-4393-B3E3-D7C0D5149967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F1B94E3-6BFA-409B-A5E4-EC191B7C9C0C}"/>
                </a:ext>
              </a:extLst>
            </p:cNvPr>
            <p:cNvGrpSpPr/>
            <p:nvPr/>
          </p:nvGrpSpPr>
          <p:grpSpPr>
            <a:xfrm>
              <a:off x="9049494" y="3837222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5CA6B141-E328-45F2-BB06-929B43036449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203D14F0-7AC9-482C-BCB4-54142E14E1CB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2BB51343-90FC-49E5-8557-6F33223A4201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7D0415A-FE4B-402C-AAF7-EFE3B1DBA1CF}"/>
                </a:ext>
              </a:extLst>
            </p:cNvPr>
            <p:cNvGrpSpPr/>
            <p:nvPr/>
          </p:nvGrpSpPr>
          <p:grpSpPr>
            <a:xfrm>
              <a:off x="10041572" y="4829301"/>
              <a:ext cx="1110643" cy="1147469"/>
              <a:chOff x="8045232" y="2833268"/>
              <a:chExt cx="1110643" cy="1147469"/>
            </a:xfrm>
            <a:grpFill/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2C5B4DA5-EBA4-40D3-88EE-DDAFCAA97B26}"/>
                  </a:ext>
                </a:extLst>
              </p:cNvPr>
              <p:cNvSpPr/>
              <p:nvPr/>
            </p:nvSpPr>
            <p:spPr>
              <a:xfrm rot="2700000">
                <a:off x="8026819" y="2851681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F827F51-82CD-4825-A6D7-B7EAA56FD782}"/>
                  </a:ext>
                </a:extLst>
              </p:cNvPr>
              <p:cNvSpPr/>
              <p:nvPr/>
            </p:nvSpPr>
            <p:spPr>
              <a:xfrm rot="2700000">
                <a:off x="8357513" y="3182374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BBCA6713-B1A3-4EEF-A1C8-43FE214C5520}"/>
                  </a:ext>
                </a:extLst>
              </p:cNvPr>
              <p:cNvSpPr/>
              <p:nvPr/>
            </p:nvSpPr>
            <p:spPr>
              <a:xfrm rot="2700000">
                <a:off x="8688205" y="3513067"/>
                <a:ext cx="486083" cy="4492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46D39DC-4E66-461B-B616-05A80EFDB721}"/>
                </a:ext>
              </a:extLst>
            </p:cNvPr>
            <p:cNvSpPr/>
            <p:nvPr/>
          </p:nvSpPr>
          <p:spPr>
            <a:xfrm rot="2700000">
              <a:off x="11024994" y="5851668"/>
              <a:ext cx="486083" cy="44925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36071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AB3BD070-B24D-403C-920E-F3EF516B89F9}"/>
              </a:ext>
            </a:extLst>
          </p:cNvPr>
          <p:cNvSpPr txBox="1"/>
          <p:nvPr/>
        </p:nvSpPr>
        <p:spPr>
          <a:xfrm>
            <a:off x="7006390" y="6099988"/>
            <a:ext cx="2226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</a:t>
            </a:r>
            <a:r>
              <a:rPr lang="en-NZ" sz="3200" dirty="0"/>
              <a:t> 100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1DC3-DA04-49FE-B151-B53B50923C5A}"/>
              </a:ext>
            </a:extLst>
          </p:cNvPr>
          <p:cNvSpPr txBox="1"/>
          <p:nvPr/>
        </p:nvSpPr>
        <p:spPr>
          <a:xfrm>
            <a:off x="397189" y="1962136"/>
            <a:ext cx="48477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You could see Term 100 </a:t>
            </a:r>
          </a:p>
          <a:p>
            <a:r>
              <a:rPr lang="en-NZ" sz="3200" dirty="0"/>
              <a:t>in this way.</a:t>
            </a:r>
          </a:p>
          <a:p>
            <a:endParaRPr lang="en-NZ" sz="3200" dirty="0"/>
          </a:p>
          <a:p>
            <a:r>
              <a:rPr lang="en-NZ" sz="3200" dirty="0"/>
              <a:t>How would you calculate the total number of tiles?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65D6E-739F-4C49-82B3-CF70E14EBCF9}"/>
              </a:ext>
            </a:extLst>
          </p:cNvPr>
          <p:cNvSpPr/>
          <p:nvPr/>
        </p:nvSpPr>
        <p:spPr>
          <a:xfrm>
            <a:off x="7815469" y="3237950"/>
            <a:ext cx="423810" cy="39170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FF1A05-E294-4963-BF93-B04CACE5F118}"/>
              </a:ext>
            </a:extLst>
          </p:cNvPr>
          <p:cNvSpPr/>
          <p:nvPr/>
        </p:nvSpPr>
        <p:spPr>
          <a:xfrm rot="2700000">
            <a:off x="9471943" y="-246514"/>
            <a:ext cx="423810" cy="4069313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BA78457-96E4-4AE5-B359-B151391E7F8B}"/>
              </a:ext>
            </a:extLst>
          </p:cNvPr>
          <p:cNvSpPr/>
          <p:nvPr/>
        </p:nvSpPr>
        <p:spPr>
          <a:xfrm rot="8100000">
            <a:off x="9480451" y="3044802"/>
            <a:ext cx="423810" cy="4069313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2151D70-4FC4-46D8-9686-C38B2C9AFD8A}"/>
              </a:ext>
            </a:extLst>
          </p:cNvPr>
          <p:cNvSpPr/>
          <p:nvPr/>
        </p:nvSpPr>
        <p:spPr>
          <a:xfrm rot="18900000">
            <a:off x="6158995" y="-243373"/>
            <a:ext cx="423810" cy="4069313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3D2D8E3-20DF-4996-A15B-76B44C81C7A8}"/>
              </a:ext>
            </a:extLst>
          </p:cNvPr>
          <p:cNvSpPr/>
          <p:nvPr/>
        </p:nvSpPr>
        <p:spPr>
          <a:xfrm rot="2700000">
            <a:off x="6150487" y="3061548"/>
            <a:ext cx="423810" cy="4069313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653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>
            <a:extLst>
              <a:ext uri="{FF2B5EF4-FFF2-40B4-BE49-F238E27FC236}">
                <a16:creationId xmlns:a16="http://schemas.microsoft.com/office/drawing/2014/main" id="{AB3BD070-B24D-403C-920E-F3EF516B89F9}"/>
              </a:ext>
            </a:extLst>
          </p:cNvPr>
          <p:cNvSpPr txBox="1"/>
          <p:nvPr/>
        </p:nvSpPr>
        <p:spPr>
          <a:xfrm>
            <a:off x="7006390" y="6099988"/>
            <a:ext cx="2226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</a:t>
            </a:r>
            <a:r>
              <a:rPr lang="en-NZ" sz="3200" dirty="0"/>
              <a:t> </a:t>
            </a:r>
            <a:r>
              <a:rPr lang="en-NZ" sz="3200" i="1" dirty="0"/>
              <a:t>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861DC3-DA04-49FE-B151-B53B50923C5A}"/>
              </a:ext>
            </a:extLst>
          </p:cNvPr>
          <p:cNvSpPr txBox="1"/>
          <p:nvPr/>
        </p:nvSpPr>
        <p:spPr>
          <a:xfrm>
            <a:off x="397189" y="1962136"/>
            <a:ext cx="48477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You could see any Term</a:t>
            </a:r>
          </a:p>
          <a:p>
            <a:r>
              <a:rPr lang="en-NZ" sz="3200" dirty="0"/>
              <a:t>in this way.</a:t>
            </a:r>
          </a:p>
          <a:p>
            <a:endParaRPr lang="en-NZ" sz="3200" dirty="0"/>
          </a:p>
          <a:p>
            <a:r>
              <a:rPr lang="en-NZ" sz="3200" dirty="0"/>
              <a:t>How would you calculate the total number of tiles?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65D6E-739F-4C49-82B3-CF70E14EBCF9}"/>
              </a:ext>
            </a:extLst>
          </p:cNvPr>
          <p:cNvSpPr/>
          <p:nvPr/>
        </p:nvSpPr>
        <p:spPr>
          <a:xfrm>
            <a:off x="7815469" y="3237950"/>
            <a:ext cx="423810" cy="391701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FF1A05-E294-4963-BF93-B04CACE5F118}"/>
              </a:ext>
            </a:extLst>
          </p:cNvPr>
          <p:cNvSpPr/>
          <p:nvPr/>
        </p:nvSpPr>
        <p:spPr>
          <a:xfrm rot="2700000">
            <a:off x="9471943" y="-246514"/>
            <a:ext cx="423810" cy="4069313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BA78457-96E4-4AE5-B359-B151391E7F8B}"/>
              </a:ext>
            </a:extLst>
          </p:cNvPr>
          <p:cNvSpPr/>
          <p:nvPr/>
        </p:nvSpPr>
        <p:spPr>
          <a:xfrm rot="8100000">
            <a:off x="9480451" y="3044802"/>
            <a:ext cx="423810" cy="4069313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2151D70-4FC4-46D8-9686-C38B2C9AFD8A}"/>
              </a:ext>
            </a:extLst>
          </p:cNvPr>
          <p:cNvSpPr/>
          <p:nvPr/>
        </p:nvSpPr>
        <p:spPr>
          <a:xfrm rot="18900000">
            <a:off x="6158995" y="-243373"/>
            <a:ext cx="423810" cy="4069313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3D2D8E3-20DF-4996-A15B-76B44C81C7A8}"/>
              </a:ext>
            </a:extLst>
          </p:cNvPr>
          <p:cNvSpPr/>
          <p:nvPr/>
        </p:nvSpPr>
        <p:spPr>
          <a:xfrm rot="2700000">
            <a:off x="6150487" y="3061548"/>
            <a:ext cx="423810" cy="4069313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845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F5BB744-393B-4729-AAF3-75FC932E51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287751"/>
              </p:ext>
            </p:extLst>
          </p:nvPr>
        </p:nvGraphicFramePr>
        <p:xfrm>
          <a:off x="1459107" y="574266"/>
          <a:ext cx="9012248" cy="628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9CC60C0-4DE3-4DEC-9666-68088FE41320}"/>
              </a:ext>
            </a:extLst>
          </p:cNvPr>
          <p:cNvSpPr txBox="1"/>
          <p:nvPr/>
        </p:nvSpPr>
        <p:spPr>
          <a:xfrm>
            <a:off x="333280" y="231160"/>
            <a:ext cx="1185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Graph the relationship between Term number and number of tiles.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EFD7625-4ADC-422B-AA75-7BFB2E3D8C43}"/>
              </a:ext>
            </a:extLst>
          </p:cNvPr>
          <p:cNvSpPr/>
          <p:nvPr/>
        </p:nvSpPr>
        <p:spPr>
          <a:xfrm>
            <a:off x="2419473" y="6046469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4403C4A-FED7-4851-9418-7A3BA95EC582}"/>
              </a:ext>
            </a:extLst>
          </p:cNvPr>
          <p:cNvSpPr/>
          <p:nvPr/>
        </p:nvSpPr>
        <p:spPr>
          <a:xfrm>
            <a:off x="2834763" y="5852159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4C1F499-D8CC-4D11-9129-68ADD44DF812}"/>
              </a:ext>
            </a:extLst>
          </p:cNvPr>
          <p:cNvSpPr/>
          <p:nvPr/>
        </p:nvSpPr>
        <p:spPr>
          <a:xfrm>
            <a:off x="3247847" y="5631580"/>
            <a:ext cx="59199" cy="57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07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5AEE3F-5C34-4634-9EFA-D14D98A843D8}"/>
</file>

<file path=customXml/itemProps2.xml><?xml version="1.0" encoding="utf-8"?>
<ds:datastoreItem xmlns:ds="http://schemas.openxmlformats.org/officeDocument/2006/customXml" ds:itemID="{BF55129D-51F7-4943-B6E9-989D80727AA3}"/>
</file>

<file path=customXml/itemProps3.xml><?xml version="1.0" encoding="utf-8"?>
<ds:datastoreItem xmlns:ds="http://schemas.openxmlformats.org/officeDocument/2006/customXml" ds:itemID="{FD746A50-0959-4C65-B393-0EB7AFF99782}"/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215</Words>
  <Application>Microsoft Macintosh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13</cp:revision>
  <dcterms:created xsi:type="dcterms:W3CDTF">2020-03-18T08:10:00Z</dcterms:created>
  <dcterms:modified xsi:type="dcterms:W3CDTF">2020-04-06T04:56:57Z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