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6" r:id="rId3"/>
    <p:sldId id="276" r:id="rId4"/>
    <p:sldId id="265" r:id="rId5"/>
    <p:sldId id="278" r:id="rId6"/>
    <p:sldId id="266" r:id="rId7"/>
    <p:sldId id="279" r:id="rId8"/>
    <p:sldId id="269" r:id="rId9"/>
    <p:sldId id="280" r:id="rId10"/>
    <p:sldId id="271" r:id="rId11"/>
    <p:sldId id="281" r:id="rId12"/>
    <p:sldId id="274" r:id="rId13"/>
    <p:sldId id="282" r:id="rId14"/>
    <p:sldId id="257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6" autoAdjust="0"/>
  </p:normalViewPr>
  <p:slideViewPr>
    <p:cSldViewPr snapToGrid="0">
      <p:cViewPr varScale="1">
        <p:scale>
          <a:sx n="100" d="100"/>
          <a:sy n="100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A377-5C35-4DB2-9E4E-B35E16366F44}" type="datetimeFigureOut">
              <a:rPr lang="en-NZ" smtClean="0"/>
              <a:t>19/06/2020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2E99-247A-4ADE-8386-87A518DFBC9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10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2E99-247A-4ADE-8386-87A518DFBC9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74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2E99-247A-4ADE-8386-87A518DFBC9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387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2E99-247A-4ADE-8386-87A518DFBC9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363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2E99-247A-4ADE-8386-87A518DFBC9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341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2E99-247A-4ADE-8386-87A518DFBC94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47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ior School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0CF6EF-4A23-4251-A0E8-73B75B9A8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t="252" r="397" b="37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0DA428FC-EE40-4EC2-9D29-47661A741270}"/>
              </a:ext>
            </a:extLst>
          </p:cNvPr>
          <p:cNvSpPr/>
          <p:nvPr userDrawn="1"/>
        </p:nvSpPr>
        <p:spPr>
          <a:xfrm flipV="1">
            <a:off x="920751" y="5308599"/>
            <a:ext cx="9544050" cy="997688"/>
          </a:xfrm>
          <a:prstGeom prst="round2SameRect">
            <a:avLst>
              <a:gd name="adj1" fmla="val 29438"/>
              <a:gd name="adj2" fmla="val 0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51A655F1-B012-40E0-A7FC-8A38F4FFB39E}"/>
              </a:ext>
            </a:extLst>
          </p:cNvPr>
          <p:cNvSpPr/>
          <p:nvPr userDrawn="1"/>
        </p:nvSpPr>
        <p:spPr>
          <a:xfrm>
            <a:off x="920751" y="533399"/>
            <a:ext cx="9544050" cy="4711701"/>
          </a:xfrm>
          <a:prstGeom prst="round2SameRect">
            <a:avLst>
              <a:gd name="adj1" fmla="val 5758"/>
              <a:gd name="adj2" fmla="val 0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290FF-FC4F-4B9C-9F6A-11791C61E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1300" y="976714"/>
            <a:ext cx="8064501" cy="3291670"/>
          </a:xfrm>
        </p:spPr>
        <p:txBody>
          <a:bodyPr/>
          <a:lstStyle>
            <a:lvl1pPr>
              <a:defRPr sz="7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Lesson heading </a:t>
            </a:r>
            <a:br>
              <a:rPr lang="en-US" dirty="0"/>
            </a:br>
            <a:r>
              <a:rPr lang="en-US" dirty="0"/>
              <a:t>sits in here, using Calibri font</a:t>
            </a:r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D488A-1288-45E8-AC6E-5A38BB7E2F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8600" y="5508709"/>
            <a:ext cx="4272472" cy="507831"/>
          </a:xfrm>
        </p:spPr>
        <p:txBody>
          <a:bodyPr wrap="square" tIns="0">
            <a:spAutoFit/>
          </a:bodyPr>
          <a:lstStyle>
            <a:lvl1pPr>
              <a:defRPr sz="3100"/>
            </a:lvl1pPr>
          </a:lstStyle>
          <a:p>
            <a:pPr lvl="0"/>
            <a:r>
              <a:rPr lang="en-US" dirty="0"/>
              <a:t>X Month YYYY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A271DC-C234-4764-99DC-13D6EF0EA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750" y="3213100"/>
            <a:ext cx="2419672" cy="27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3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ior School - 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CB4EB2-E161-40EA-A6EB-E9C160B7C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" t="251" r="384" b="25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0C749B77-754A-4D61-A242-5BA04CA9E8C5}"/>
              </a:ext>
            </a:extLst>
          </p:cNvPr>
          <p:cNvSpPr/>
          <p:nvPr userDrawn="1"/>
        </p:nvSpPr>
        <p:spPr>
          <a:xfrm flipV="1">
            <a:off x="230398" y="1417426"/>
            <a:ext cx="10907502" cy="5229225"/>
          </a:xfrm>
          <a:prstGeom prst="round2SameRect">
            <a:avLst>
              <a:gd name="adj1" fmla="val 525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3D3841A9-7F52-405C-97A8-D7BEB22A3A49}"/>
              </a:ext>
            </a:extLst>
          </p:cNvPr>
          <p:cNvSpPr/>
          <p:nvPr userDrawn="1"/>
        </p:nvSpPr>
        <p:spPr>
          <a:xfrm>
            <a:off x="230398" y="211349"/>
            <a:ext cx="10907502" cy="1237890"/>
          </a:xfrm>
          <a:prstGeom prst="round2SameRect">
            <a:avLst>
              <a:gd name="adj1" fmla="val 23826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3ECFB3-11DD-469E-99C6-2317D1528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4100" y="1819275"/>
            <a:ext cx="4381500" cy="3371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290FF-FC4F-4B9C-9F6A-11791C61E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D488A-1288-45E8-AC6E-5A38BB7E2F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192" y="1819275"/>
            <a:ext cx="4597880" cy="2657138"/>
          </a:xfrm>
        </p:spPr>
        <p:txBody>
          <a:bodyPr t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A271DC-C234-4764-99DC-13D6EF0EA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499" y="5267324"/>
            <a:ext cx="8001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ior School - 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96B4B3-88BF-4E82-BAB2-E69E9B3C6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" t="251" r="384" b="25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776B2-6439-4C36-A8A2-8A0A83827125}"/>
              </a:ext>
            </a:extLst>
          </p:cNvPr>
          <p:cNvSpPr/>
          <p:nvPr userDrawn="1"/>
        </p:nvSpPr>
        <p:spPr>
          <a:xfrm>
            <a:off x="228600" y="215900"/>
            <a:ext cx="10909300" cy="6426200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3ECFB3-11DD-469E-99C6-2317D1528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4100" y="2739873"/>
            <a:ext cx="4381500" cy="3371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D488A-1288-45E8-AC6E-5A38BB7E2F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192" y="809777"/>
            <a:ext cx="9342408" cy="1033616"/>
          </a:xfrm>
        </p:spPr>
        <p:txBody>
          <a:bodyPr wrap="square" tIns="0">
            <a:spAutoFit/>
          </a:bodyPr>
          <a:lstStyle>
            <a:lvl1pPr>
              <a:defRPr/>
            </a:lvl1pPr>
            <a:lvl3pPr marL="361950" indent="0">
              <a:buNone/>
              <a:defRPr/>
            </a:lvl3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A271DC-C234-4764-99DC-13D6EF0EA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499" y="5267324"/>
            <a:ext cx="800101" cy="914400"/>
          </a:xfrm>
          <a:prstGeom prst="rect">
            <a:avLst/>
          </a:prstGeom>
        </p:spPr>
      </p:pic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DEA57C9-299F-4587-BAF2-D59CE45EFC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7300" y="2739873"/>
            <a:ext cx="4381500" cy="3371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426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FF5-0A33-495C-83AB-EA642A226C15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3BD-ADF9-4E65-952D-AD8CAB3FDB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5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73023"/>
            <a:ext cx="10363200" cy="784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FF5-0A33-495C-83AB-EA642A226C15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3BD-ADF9-4E65-952D-AD8CAB3FDB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50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F1CC7-DFD0-471C-B1A7-32836BFC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0" y="480216"/>
            <a:ext cx="10100095" cy="7848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96469-077C-4B96-B0AC-4E207E807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192" y="1756617"/>
            <a:ext cx="9523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198E-0D5B-419B-AA79-4B6D75227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C992-8A47-499F-8EBB-8570134BA293}" type="datetimeFigureOut">
              <a:rPr lang="en-NZ" smtClean="0"/>
              <a:t>19/06/2020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7D91-C308-486F-956A-647C9694C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4F43-1046-4028-A469-06E008562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2085-54DC-4117-952E-CAF04BB174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defTabSz="914400" rtl="0" eaLnBrk="1" latinLnBrk="0" hangingPunct="1">
        <a:lnSpc>
          <a:spcPts val="3600"/>
        </a:lnSpc>
        <a:spcBef>
          <a:spcPts val="500"/>
        </a:spcBef>
        <a:buFont typeface="Symbol" panose="05050102010706020507" pitchFamily="18" charset="2"/>
        <a:buChar char="·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4013" algn="l" defTabSz="914400" rtl="0" eaLnBrk="1" latinLnBrk="0" hangingPunct="1">
        <a:lnSpc>
          <a:spcPts val="3600"/>
        </a:lnSpc>
        <a:spcBef>
          <a:spcPts val="500"/>
        </a:spcBef>
        <a:buFont typeface="Symbol" panose="05050102010706020507" pitchFamily="18" charset="2"/>
        <a:buChar char="·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361950" algn="l" defTabSz="914400" rtl="0" eaLnBrk="1" latinLnBrk="0" hangingPunct="1">
        <a:lnSpc>
          <a:spcPts val="3600"/>
        </a:lnSpc>
        <a:spcBef>
          <a:spcPts val="500"/>
        </a:spcBef>
        <a:buFont typeface="Symbol" panose="05050102010706020507" pitchFamily="18" charset="2"/>
        <a:buChar char="·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354013" algn="l" defTabSz="914400" rtl="0" eaLnBrk="1" latinLnBrk="0" hangingPunct="1">
        <a:lnSpc>
          <a:spcPts val="3600"/>
        </a:lnSpc>
        <a:spcBef>
          <a:spcPts val="500"/>
        </a:spcBef>
        <a:buFont typeface="Symbol" panose="05050102010706020507" pitchFamily="18" charset="2"/>
        <a:buChar char="·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D8521-D1D0-418E-BB8B-0FC7F8B9FC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1075" y="571500"/>
            <a:ext cx="9526588" cy="969963"/>
          </a:xfrm>
        </p:spPr>
        <p:txBody>
          <a:bodyPr/>
          <a:lstStyle/>
          <a:p>
            <a:r>
              <a:rPr lang="mi-NZ" dirty="0"/>
              <a:t>The ancient Greek name for the Matariki cluster is Pleiades.</a:t>
            </a:r>
            <a:endParaRPr lang="en-NZ" dirty="0"/>
          </a:p>
        </p:txBody>
      </p:sp>
      <p:pic>
        <p:nvPicPr>
          <p:cNvPr id="6" name="Picture 5" descr="A star in the middle of the night sky&#10;&#10;Description automatically generated">
            <a:extLst>
              <a:ext uri="{FF2B5EF4-FFF2-40B4-BE49-F238E27FC236}">
                <a16:creationId xmlns:a16="http://schemas.microsoft.com/office/drawing/2014/main" id="{9B24348C-24EC-4AE4-8BE4-F389D36BE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71" y="1235034"/>
            <a:ext cx="7891653" cy="52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2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59202-B0F8-4D90-9101-13342726A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6162" y="479425"/>
            <a:ext cx="10099675" cy="785813"/>
          </a:xfrm>
        </p:spPr>
        <p:txBody>
          <a:bodyPr/>
          <a:lstStyle/>
          <a:p>
            <a:r>
              <a:rPr lang="mi-NZ" dirty="0"/>
              <a:t>Clue Wha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48D0-119E-4ABC-8CC7-84CADAD240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6162" y="1843088"/>
            <a:ext cx="4721225" cy="3873500"/>
          </a:xfrm>
        </p:spPr>
        <p:txBody>
          <a:bodyPr>
            <a:normAutofit fontScale="92500"/>
          </a:bodyPr>
          <a:lstStyle/>
          <a:p>
            <a:r>
              <a:rPr lang="mi-NZ" sz="3600" dirty="0"/>
              <a:t>There is an ancient tree at the Northern tip of aotearoa. </a:t>
            </a:r>
          </a:p>
          <a:p>
            <a:r>
              <a:rPr lang="mi-NZ" sz="3600" dirty="0"/>
              <a:t>According to Māori beliefs, spirits of the deceased travel along the roots into the underworld.</a:t>
            </a:r>
            <a:endParaRPr lang="en-NZ" sz="3600" dirty="0"/>
          </a:p>
        </p:txBody>
      </p:sp>
      <p:pic>
        <p:nvPicPr>
          <p:cNvPr id="6" name="Picture 5" descr="A picture containing table, rug&#10;&#10;Description automatically generated">
            <a:extLst>
              <a:ext uri="{FF2B5EF4-FFF2-40B4-BE49-F238E27FC236}">
                <a16:creationId xmlns:a16="http://schemas.microsoft.com/office/drawing/2014/main" id="{58A2470E-28D1-4978-B0F3-84ABB6AF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1843024"/>
            <a:ext cx="5149069" cy="3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E153-3521-47D4-9430-9FFC9515DC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8447" y="371219"/>
            <a:ext cx="8897938" cy="508000"/>
          </a:xfrm>
        </p:spPr>
        <p:txBody>
          <a:bodyPr>
            <a:normAutofit fontScale="70000" lnSpcReduction="20000"/>
          </a:bodyPr>
          <a:lstStyle/>
          <a:p>
            <a:r>
              <a:rPr lang="mi-NZ" dirty="0"/>
              <a:t>Use a matrix, or table, to organise the information.</a:t>
            </a:r>
            <a:endParaRPr lang="en-N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341DC-F958-406F-8C60-0CAB6769A86C}"/>
              </a:ext>
            </a:extLst>
          </p:cNvPr>
          <p:cNvSpPr txBox="1"/>
          <p:nvPr/>
        </p:nvSpPr>
        <p:spPr>
          <a:xfrm>
            <a:off x="4556779" y="319759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Matariki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36BED-593F-4BC6-8623-D3FEFF00378C}"/>
              </a:ext>
            </a:extLst>
          </p:cNvPr>
          <p:cNvSpPr txBox="1"/>
          <p:nvPr/>
        </p:nvSpPr>
        <p:spPr>
          <a:xfrm>
            <a:off x="1817285" y="371659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Waitā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4488-E9D9-4FC7-A817-1DA117063354}"/>
              </a:ext>
            </a:extLst>
          </p:cNvPr>
          <p:cNvSpPr txBox="1"/>
          <p:nvPr/>
        </p:nvSpPr>
        <p:spPr>
          <a:xfrm>
            <a:off x="1817285" y="4344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Waitī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E4BE-F945-45D5-BB97-464968396A91}"/>
              </a:ext>
            </a:extLst>
          </p:cNvPr>
          <p:cNvSpPr txBox="1"/>
          <p:nvPr/>
        </p:nvSpPr>
        <p:spPr>
          <a:xfrm>
            <a:off x="6151459" y="465655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607B9-E060-4116-8196-6D8B3E730D41}"/>
              </a:ext>
            </a:extLst>
          </p:cNvPr>
          <p:cNvSpPr txBox="1"/>
          <p:nvPr/>
        </p:nvSpPr>
        <p:spPr>
          <a:xfrm>
            <a:off x="5545425" y="427603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46778-CD28-4F55-A8EB-09A8E6D329DE}"/>
              </a:ext>
            </a:extLst>
          </p:cNvPr>
          <p:cNvSpPr txBox="1"/>
          <p:nvPr/>
        </p:nvSpPr>
        <p:spPr>
          <a:xfrm>
            <a:off x="2158848" y="2078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Waipunarangi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27950-B816-4B8D-9226-AADAA84AF059}"/>
              </a:ext>
            </a:extLst>
          </p:cNvPr>
          <p:cNvSpPr txBox="1"/>
          <p:nvPr/>
        </p:nvSpPr>
        <p:spPr>
          <a:xfrm>
            <a:off x="2208596" y="501424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Pōhutakawa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EBB107-BFDC-48D4-B7D7-685B1C3F418B}"/>
              </a:ext>
            </a:extLst>
          </p:cNvPr>
          <p:cNvSpPr txBox="1"/>
          <p:nvPr/>
        </p:nvSpPr>
        <p:spPr>
          <a:xfrm>
            <a:off x="4057985" y="204818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Ururangi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E6430-4453-4B41-83ED-9A92E575B843}"/>
              </a:ext>
            </a:extLst>
          </p:cNvPr>
          <p:cNvSpPr txBox="1"/>
          <p:nvPr/>
        </p:nvSpPr>
        <p:spPr>
          <a:xfrm>
            <a:off x="1576382" y="3231007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Hiwa-i-te-rangi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49EC6D-F330-4620-A4D8-E8A99E34DE68}"/>
              </a:ext>
            </a:extLst>
          </p:cNvPr>
          <p:cNvGraphicFramePr>
            <a:graphicFrameLocks noGrp="1"/>
          </p:cNvGraphicFramePr>
          <p:nvPr/>
        </p:nvGraphicFramePr>
        <p:xfrm>
          <a:off x="618837" y="879829"/>
          <a:ext cx="10199583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02">
                  <a:extLst>
                    <a:ext uri="{9D8B030D-6E8A-4147-A177-3AD203B41FA5}">
                      <a16:colId xmlns:a16="http://schemas.microsoft.com/office/drawing/2014/main" val="44839200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14235715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222334033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05536166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1468237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529635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9735823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9808033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20869604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620126129"/>
                    </a:ext>
                  </a:extLst>
                </a:gridCol>
              </a:tblGrid>
              <a:tr h="1599699">
                <a:tc>
                  <a:txBody>
                    <a:bodyPr/>
                    <a:lstStyle/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Hiwa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Matariki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Pōhutukawa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Tupu-ā-nuku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Waipunarangi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Waitā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Waitī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Ururangi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230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Health and well-being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98381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Crops in the Earth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297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Food from the forest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81140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Fresh water fish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221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Seafood (Kaimoana)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3677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Rainfall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68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Wind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0815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Good fortune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1735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Care for the departed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63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A32BF96-6482-49A9-A05A-4F5A164BAEE9}"/>
              </a:ext>
            </a:extLst>
          </p:cNvPr>
          <p:cNvSpPr txBox="1"/>
          <p:nvPr/>
        </p:nvSpPr>
        <p:spPr>
          <a:xfrm>
            <a:off x="5738883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A0F4B-D7F1-4E68-A593-8B2356468ECB}"/>
              </a:ext>
            </a:extLst>
          </p:cNvPr>
          <p:cNvSpPr txBox="1"/>
          <p:nvPr/>
        </p:nvSpPr>
        <p:spPr>
          <a:xfrm>
            <a:off x="3265556" y="329045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0D896-C327-4E67-A95A-BE8EDB04EC54}"/>
              </a:ext>
            </a:extLst>
          </p:cNvPr>
          <p:cNvSpPr txBox="1"/>
          <p:nvPr/>
        </p:nvSpPr>
        <p:spPr>
          <a:xfrm>
            <a:off x="6669354" y="2874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BDE17-692D-441D-AA73-5503A79D4FC5}"/>
              </a:ext>
            </a:extLst>
          </p:cNvPr>
          <p:cNvSpPr txBox="1"/>
          <p:nvPr/>
        </p:nvSpPr>
        <p:spPr>
          <a:xfrm>
            <a:off x="4080645" y="32974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69D70-AEE3-4823-A862-A088839DD6B8}"/>
              </a:ext>
            </a:extLst>
          </p:cNvPr>
          <p:cNvSpPr txBox="1"/>
          <p:nvPr/>
        </p:nvSpPr>
        <p:spPr>
          <a:xfrm>
            <a:off x="4913118" y="329045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B62D1-1833-402A-84AA-D5C66899F663}"/>
              </a:ext>
            </a:extLst>
          </p:cNvPr>
          <p:cNvSpPr txBox="1"/>
          <p:nvPr/>
        </p:nvSpPr>
        <p:spPr>
          <a:xfrm>
            <a:off x="6593986" y="32561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857524-330B-4FA7-B762-54D4503D0561}"/>
              </a:ext>
            </a:extLst>
          </p:cNvPr>
          <p:cNvSpPr txBox="1"/>
          <p:nvPr/>
        </p:nvSpPr>
        <p:spPr>
          <a:xfrm>
            <a:off x="7497829" y="325918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785F1-2324-42EB-9781-E25A7A83BDBB}"/>
              </a:ext>
            </a:extLst>
          </p:cNvPr>
          <p:cNvSpPr txBox="1"/>
          <p:nvPr/>
        </p:nvSpPr>
        <p:spPr>
          <a:xfrm>
            <a:off x="8340977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F3AB9-C7EA-4AC5-BC4B-77FE2807F225}"/>
              </a:ext>
            </a:extLst>
          </p:cNvPr>
          <p:cNvSpPr txBox="1"/>
          <p:nvPr/>
        </p:nvSpPr>
        <p:spPr>
          <a:xfrm>
            <a:off x="9179626" y="326972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108C18-111D-435E-9148-5ADDFC661E27}"/>
              </a:ext>
            </a:extLst>
          </p:cNvPr>
          <p:cNvSpPr txBox="1"/>
          <p:nvPr/>
        </p:nvSpPr>
        <p:spPr>
          <a:xfrm>
            <a:off x="10022774" y="327211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858F1-0580-497C-8CA2-F7EAD5A081CE}"/>
              </a:ext>
            </a:extLst>
          </p:cNvPr>
          <p:cNvSpPr txBox="1"/>
          <p:nvPr/>
        </p:nvSpPr>
        <p:spPr>
          <a:xfrm>
            <a:off x="3291828" y="27964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9F131-4D76-4FF4-8EEC-E8D695DC969F}"/>
              </a:ext>
            </a:extLst>
          </p:cNvPr>
          <p:cNvSpPr txBox="1"/>
          <p:nvPr/>
        </p:nvSpPr>
        <p:spPr>
          <a:xfrm>
            <a:off x="4106917" y="2803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F2ACE-9303-4F36-A2AB-6D368B84220F}"/>
              </a:ext>
            </a:extLst>
          </p:cNvPr>
          <p:cNvSpPr txBox="1"/>
          <p:nvPr/>
        </p:nvSpPr>
        <p:spPr>
          <a:xfrm>
            <a:off x="4939390" y="279646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D9862-B062-460A-87B4-FB8F4C6FED20}"/>
              </a:ext>
            </a:extLst>
          </p:cNvPr>
          <p:cNvSpPr txBox="1"/>
          <p:nvPr/>
        </p:nvSpPr>
        <p:spPr>
          <a:xfrm>
            <a:off x="5768649" y="28122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F2CACB-007F-4A2F-85A3-3FE41850179E}"/>
              </a:ext>
            </a:extLst>
          </p:cNvPr>
          <p:cNvSpPr txBox="1"/>
          <p:nvPr/>
        </p:nvSpPr>
        <p:spPr>
          <a:xfrm>
            <a:off x="7524101" y="27651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D9D31-D681-4EAD-A814-7E802E7C92A1}"/>
              </a:ext>
            </a:extLst>
          </p:cNvPr>
          <p:cNvSpPr txBox="1"/>
          <p:nvPr/>
        </p:nvSpPr>
        <p:spPr>
          <a:xfrm>
            <a:off x="8367249" y="27675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D264A-5C6E-4A74-81EC-9D3591DC360E}"/>
              </a:ext>
            </a:extLst>
          </p:cNvPr>
          <p:cNvSpPr txBox="1"/>
          <p:nvPr/>
        </p:nvSpPr>
        <p:spPr>
          <a:xfrm>
            <a:off x="9205898" y="2775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975E4-5E6B-4C5F-98EF-6F8B9C15D61B}"/>
              </a:ext>
            </a:extLst>
          </p:cNvPr>
          <p:cNvSpPr txBox="1"/>
          <p:nvPr/>
        </p:nvSpPr>
        <p:spPr>
          <a:xfrm>
            <a:off x="10049046" y="277812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6B51A-407E-4611-8806-8CC666954C3C}"/>
              </a:ext>
            </a:extLst>
          </p:cNvPr>
          <p:cNvSpPr txBox="1"/>
          <p:nvPr/>
        </p:nvSpPr>
        <p:spPr>
          <a:xfrm>
            <a:off x="5745651" y="24121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BF7C65-47C6-4716-AEAA-39A2A05EE1F5}"/>
              </a:ext>
            </a:extLst>
          </p:cNvPr>
          <p:cNvSpPr txBox="1"/>
          <p:nvPr/>
        </p:nvSpPr>
        <p:spPr>
          <a:xfrm>
            <a:off x="5788714" y="36973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C0DC86-0D2F-4CAB-89F2-0F0C8FE13AAC}"/>
              </a:ext>
            </a:extLst>
          </p:cNvPr>
          <p:cNvSpPr txBox="1"/>
          <p:nvPr/>
        </p:nvSpPr>
        <p:spPr>
          <a:xfrm>
            <a:off x="5814529" y="588547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634B89-AC4D-4809-9FF5-8246C8540D2C}"/>
              </a:ext>
            </a:extLst>
          </p:cNvPr>
          <p:cNvSpPr txBox="1"/>
          <p:nvPr/>
        </p:nvSpPr>
        <p:spPr>
          <a:xfrm>
            <a:off x="5780293" y="41321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DCB32E-BFBE-4DCA-BC7D-C74C83B140D0}"/>
              </a:ext>
            </a:extLst>
          </p:cNvPr>
          <p:cNvSpPr txBox="1"/>
          <p:nvPr/>
        </p:nvSpPr>
        <p:spPr>
          <a:xfrm>
            <a:off x="5807055" y="45679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B42A93-5612-4303-A2FA-8A00F6EBFD62}"/>
              </a:ext>
            </a:extLst>
          </p:cNvPr>
          <p:cNvSpPr txBox="1"/>
          <p:nvPr/>
        </p:nvSpPr>
        <p:spPr>
          <a:xfrm>
            <a:off x="5810792" y="501493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F6EB2F-4637-4E02-9837-BE239E0D7A05}"/>
              </a:ext>
            </a:extLst>
          </p:cNvPr>
          <p:cNvSpPr txBox="1"/>
          <p:nvPr/>
        </p:nvSpPr>
        <p:spPr>
          <a:xfrm>
            <a:off x="5814529" y="543955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ACECDB-3C97-40D5-A399-B93BFF3DBA08}"/>
              </a:ext>
            </a:extLst>
          </p:cNvPr>
          <p:cNvSpPr txBox="1"/>
          <p:nvPr/>
        </p:nvSpPr>
        <p:spPr>
          <a:xfrm>
            <a:off x="6558892" y="238252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2ECBA7-C158-46E0-B61B-B45FE44E264D}"/>
              </a:ext>
            </a:extLst>
          </p:cNvPr>
          <p:cNvSpPr txBox="1"/>
          <p:nvPr/>
        </p:nvSpPr>
        <p:spPr>
          <a:xfrm>
            <a:off x="6601955" y="3667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6428EF-D82D-455A-8B0B-A2015591EA05}"/>
              </a:ext>
            </a:extLst>
          </p:cNvPr>
          <p:cNvSpPr txBox="1"/>
          <p:nvPr/>
        </p:nvSpPr>
        <p:spPr>
          <a:xfrm>
            <a:off x="6627770" y="585583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DA506C-DE47-4D40-AE70-D9BB8144460D}"/>
              </a:ext>
            </a:extLst>
          </p:cNvPr>
          <p:cNvSpPr txBox="1"/>
          <p:nvPr/>
        </p:nvSpPr>
        <p:spPr>
          <a:xfrm>
            <a:off x="6593534" y="41025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45044E-97E8-4739-8F69-4E5EC8E63727}"/>
              </a:ext>
            </a:extLst>
          </p:cNvPr>
          <p:cNvSpPr txBox="1"/>
          <p:nvPr/>
        </p:nvSpPr>
        <p:spPr>
          <a:xfrm>
            <a:off x="6620296" y="453832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DBC0B2-C95E-420A-B6C2-56F67C606608}"/>
              </a:ext>
            </a:extLst>
          </p:cNvPr>
          <p:cNvSpPr txBox="1"/>
          <p:nvPr/>
        </p:nvSpPr>
        <p:spPr>
          <a:xfrm>
            <a:off x="6624033" y="49853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6A9D9C-23FB-4E25-887E-527D073AD5DB}"/>
              </a:ext>
            </a:extLst>
          </p:cNvPr>
          <p:cNvSpPr txBox="1"/>
          <p:nvPr/>
        </p:nvSpPr>
        <p:spPr>
          <a:xfrm>
            <a:off x="6627770" y="540992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18BFDD-D7EA-4FA2-8D82-713C054CE8FA}"/>
              </a:ext>
            </a:extLst>
          </p:cNvPr>
          <p:cNvSpPr txBox="1"/>
          <p:nvPr/>
        </p:nvSpPr>
        <p:spPr>
          <a:xfrm>
            <a:off x="7513851" y="4597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1EA891-C378-43F6-83AD-5D29F59B93E3}"/>
              </a:ext>
            </a:extLst>
          </p:cNvPr>
          <p:cNvSpPr txBox="1"/>
          <p:nvPr/>
        </p:nvSpPr>
        <p:spPr>
          <a:xfrm>
            <a:off x="3220576" y="460890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57D1AC-1BC5-45D3-98DF-EB99912A91F1}"/>
              </a:ext>
            </a:extLst>
          </p:cNvPr>
          <p:cNvSpPr txBox="1"/>
          <p:nvPr/>
        </p:nvSpPr>
        <p:spPr>
          <a:xfrm>
            <a:off x="4035665" y="461586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D94073-3771-4748-8A14-DD2A87B96C8B}"/>
              </a:ext>
            </a:extLst>
          </p:cNvPr>
          <p:cNvSpPr txBox="1"/>
          <p:nvPr/>
        </p:nvSpPr>
        <p:spPr>
          <a:xfrm>
            <a:off x="4868138" y="4608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CC3C31-C633-4EEE-9F9F-558A6DA9FAA7}"/>
              </a:ext>
            </a:extLst>
          </p:cNvPr>
          <p:cNvSpPr txBox="1"/>
          <p:nvPr/>
        </p:nvSpPr>
        <p:spPr>
          <a:xfrm>
            <a:off x="8295997" y="458001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C7B37A-E2FD-41C9-B552-B87924D911E0}"/>
              </a:ext>
            </a:extLst>
          </p:cNvPr>
          <p:cNvSpPr txBox="1"/>
          <p:nvPr/>
        </p:nvSpPr>
        <p:spPr>
          <a:xfrm>
            <a:off x="9134646" y="458816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2507E-BF14-45BE-B6C6-2ED52FF5AA81}"/>
              </a:ext>
            </a:extLst>
          </p:cNvPr>
          <p:cNvSpPr txBox="1"/>
          <p:nvPr/>
        </p:nvSpPr>
        <p:spPr>
          <a:xfrm>
            <a:off x="9977794" y="459056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ABEEFD-C8B4-4076-A020-C9C99FAE2489}"/>
              </a:ext>
            </a:extLst>
          </p:cNvPr>
          <p:cNvSpPr txBox="1"/>
          <p:nvPr/>
        </p:nvSpPr>
        <p:spPr>
          <a:xfrm>
            <a:off x="7463728" y="373249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4ECA17-EDCD-4E96-94E3-90D333E9F411}"/>
              </a:ext>
            </a:extLst>
          </p:cNvPr>
          <p:cNvSpPr txBox="1"/>
          <p:nvPr/>
        </p:nvSpPr>
        <p:spPr>
          <a:xfrm>
            <a:off x="7489543" y="592060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3A16FB-8477-48BC-876D-225595C68276}"/>
              </a:ext>
            </a:extLst>
          </p:cNvPr>
          <p:cNvSpPr txBox="1"/>
          <p:nvPr/>
        </p:nvSpPr>
        <p:spPr>
          <a:xfrm>
            <a:off x="7455307" y="41672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AE709F-7CF4-4277-ACF1-91669BF20665}"/>
              </a:ext>
            </a:extLst>
          </p:cNvPr>
          <p:cNvSpPr txBox="1"/>
          <p:nvPr/>
        </p:nvSpPr>
        <p:spPr>
          <a:xfrm>
            <a:off x="7485806" y="505006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31A090-EE39-4693-905F-FC0A5DCAF90A}"/>
              </a:ext>
            </a:extLst>
          </p:cNvPr>
          <p:cNvSpPr txBox="1"/>
          <p:nvPr/>
        </p:nvSpPr>
        <p:spPr>
          <a:xfrm>
            <a:off x="7489543" y="547468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7B4121-10DA-46D3-8EE3-BDD508CE3848}"/>
              </a:ext>
            </a:extLst>
          </p:cNvPr>
          <p:cNvSpPr txBox="1"/>
          <p:nvPr/>
        </p:nvSpPr>
        <p:spPr>
          <a:xfrm>
            <a:off x="7518074" y="23818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B5006-F90B-4EC6-BBB6-00D7982CC4CD}"/>
              </a:ext>
            </a:extLst>
          </p:cNvPr>
          <p:cNvSpPr txBox="1"/>
          <p:nvPr/>
        </p:nvSpPr>
        <p:spPr>
          <a:xfrm>
            <a:off x="9999516" y="50217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01B751-B4DB-4802-A04A-E141B9ADB9C7}"/>
              </a:ext>
            </a:extLst>
          </p:cNvPr>
          <p:cNvSpPr txBox="1"/>
          <p:nvPr/>
        </p:nvSpPr>
        <p:spPr>
          <a:xfrm>
            <a:off x="3246848" y="507661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B0084C-2E50-4DE9-89C6-96BDBB58D205}"/>
              </a:ext>
            </a:extLst>
          </p:cNvPr>
          <p:cNvSpPr txBox="1"/>
          <p:nvPr/>
        </p:nvSpPr>
        <p:spPr>
          <a:xfrm>
            <a:off x="4061937" y="508357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7EEB79-B720-48D0-A2F1-4CF3373500B4}"/>
              </a:ext>
            </a:extLst>
          </p:cNvPr>
          <p:cNvSpPr txBox="1"/>
          <p:nvPr/>
        </p:nvSpPr>
        <p:spPr>
          <a:xfrm>
            <a:off x="4894410" y="50766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118B6A-372C-40FA-8FB0-5F82AF3A9D01}"/>
              </a:ext>
            </a:extLst>
          </p:cNvPr>
          <p:cNvSpPr txBox="1"/>
          <p:nvPr/>
        </p:nvSpPr>
        <p:spPr>
          <a:xfrm>
            <a:off x="8322269" y="50477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EC0A9F-E2B3-4951-8108-41D0A90777A7}"/>
              </a:ext>
            </a:extLst>
          </p:cNvPr>
          <p:cNvSpPr txBox="1"/>
          <p:nvPr/>
        </p:nvSpPr>
        <p:spPr>
          <a:xfrm>
            <a:off x="9160918" y="50558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CFC277-E30D-4E58-B12A-5EBCC8B115D8}"/>
              </a:ext>
            </a:extLst>
          </p:cNvPr>
          <p:cNvSpPr txBox="1"/>
          <p:nvPr/>
        </p:nvSpPr>
        <p:spPr>
          <a:xfrm>
            <a:off x="9996732" y="37587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B1305A-A50E-415A-BEE8-2726D5B24B45}"/>
              </a:ext>
            </a:extLst>
          </p:cNvPr>
          <p:cNvSpPr txBox="1"/>
          <p:nvPr/>
        </p:nvSpPr>
        <p:spPr>
          <a:xfrm>
            <a:off x="10022547" y="594687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04FF45-212E-4E19-96FB-E421A11C6801}"/>
              </a:ext>
            </a:extLst>
          </p:cNvPr>
          <p:cNvSpPr txBox="1"/>
          <p:nvPr/>
        </p:nvSpPr>
        <p:spPr>
          <a:xfrm>
            <a:off x="9988311" y="41935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756C44-1A5C-4917-8145-A5E601E44CB7}"/>
              </a:ext>
            </a:extLst>
          </p:cNvPr>
          <p:cNvSpPr txBox="1"/>
          <p:nvPr/>
        </p:nvSpPr>
        <p:spPr>
          <a:xfrm>
            <a:off x="10022547" y="55009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755AF6-D61C-4A15-9FB6-9B5628E4FE88}"/>
              </a:ext>
            </a:extLst>
          </p:cNvPr>
          <p:cNvSpPr txBox="1"/>
          <p:nvPr/>
        </p:nvSpPr>
        <p:spPr>
          <a:xfrm>
            <a:off x="10034168" y="23622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D5FA0A-6D5C-45D4-A7CA-CCD04FF3159E}"/>
              </a:ext>
            </a:extLst>
          </p:cNvPr>
          <p:cNvSpPr txBox="1"/>
          <p:nvPr/>
        </p:nvSpPr>
        <p:spPr>
          <a:xfrm>
            <a:off x="9108462" y="375055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D30105-1D70-4A07-8504-13C1D710B641}"/>
              </a:ext>
            </a:extLst>
          </p:cNvPr>
          <p:cNvSpPr txBox="1"/>
          <p:nvPr/>
        </p:nvSpPr>
        <p:spPr>
          <a:xfrm>
            <a:off x="8299130" y="41861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EA9FAA0-0F8F-48C6-B45D-D930A2BF34F0}"/>
              </a:ext>
            </a:extLst>
          </p:cNvPr>
          <p:cNvSpPr txBox="1"/>
          <p:nvPr/>
        </p:nvSpPr>
        <p:spPr>
          <a:xfrm>
            <a:off x="3246848" y="37524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6C0D07-0439-461B-AA28-FF63895EFFAF}"/>
              </a:ext>
            </a:extLst>
          </p:cNvPr>
          <p:cNvSpPr txBox="1"/>
          <p:nvPr/>
        </p:nvSpPr>
        <p:spPr>
          <a:xfrm>
            <a:off x="4061937" y="37593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736653-A6E1-4398-A8F5-62F8FEDA3A78}"/>
              </a:ext>
            </a:extLst>
          </p:cNvPr>
          <p:cNvSpPr txBox="1"/>
          <p:nvPr/>
        </p:nvSpPr>
        <p:spPr>
          <a:xfrm>
            <a:off x="4894410" y="37524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922213-075D-456C-B069-AB23B3ADB05B}"/>
              </a:ext>
            </a:extLst>
          </p:cNvPr>
          <p:cNvSpPr txBox="1"/>
          <p:nvPr/>
        </p:nvSpPr>
        <p:spPr>
          <a:xfrm>
            <a:off x="8322269" y="37235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67E8F-6968-4A3D-A10C-693CFB8E7A3D}"/>
              </a:ext>
            </a:extLst>
          </p:cNvPr>
          <p:cNvSpPr txBox="1"/>
          <p:nvPr/>
        </p:nvSpPr>
        <p:spPr>
          <a:xfrm>
            <a:off x="3241588" y="414131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99D4264-6C1D-4630-AA3C-DCD034F35F39}"/>
              </a:ext>
            </a:extLst>
          </p:cNvPr>
          <p:cNvSpPr txBox="1"/>
          <p:nvPr/>
        </p:nvSpPr>
        <p:spPr>
          <a:xfrm>
            <a:off x="4056677" y="414827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E6D3B5-DAE4-4E5F-8163-913C67DE396C}"/>
              </a:ext>
            </a:extLst>
          </p:cNvPr>
          <p:cNvSpPr txBox="1"/>
          <p:nvPr/>
        </p:nvSpPr>
        <p:spPr>
          <a:xfrm>
            <a:off x="4889150" y="414131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1080CF-5941-4024-813E-4B6F8B39F944}"/>
              </a:ext>
            </a:extLst>
          </p:cNvPr>
          <p:cNvSpPr txBox="1"/>
          <p:nvPr/>
        </p:nvSpPr>
        <p:spPr>
          <a:xfrm>
            <a:off x="9120437" y="417569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15AB80B-D859-44D3-A218-2FCBE2519A94}"/>
              </a:ext>
            </a:extLst>
          </p:cNvPr>
          <p:cNvSpPr txBox="1"/>
          <p:nvPr/>
        </p:nvSpPr>
        <p:spPr>
          <a:xfrm>
            <a:off x="8319866" y="593110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E4E9D2-8242-4662-AF80-CACBE8CDA6D1}"/>
              </a:ext>
            </a:extLst>
          </p:cNvPr>
          <p:cNvSpPr txBox="1"/>
          <p:nvPr/>
        </p:nvSpPr>
        <p:spPr>
          <a:xfrm>
            <a:off x="8319866" y="548519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A15EF1-DFC6-4C3B-BCC5-AC8D0AA20085}"/>
              </a:ext>
            </a:extLst>
          </p:cNvPr>
          <p:cNvSpPr txBox="1"/>
          <p:nvPr/>
        </p:nvSpPr>
        <p:spPr>
          <a:xfrm>
            <a:off x="8348397" y="23923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0340BF-C6D2-43DC-B7DB-66B1CF573AB2}"/>
              </a:ext>
            </a:extLst>
          </p:cNvPr>
          <p:cNvSpPr txBox="1"/>
          <p:nvPr/>
        </p:nvSpPr>
        <p:spPr>
          <a:xfrm>
            <a:off x="9166180" y="594274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89D8015-CD60-43F1-A8BA-67033EE1E10F}"/>
              </a:ext>
            </a:extLst>
          </p:cNvPr>
          <p:cNvSpPr txBox="1"/>
          <p:nvPr/>
        </p:nvSpPr>
        <p:spPr>
          <a:xfrm>
            <a:off x="9166180" y="549682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63C285-5939-4896-B70C-1A59BC5BFB2E}"/>
              </a:ext>
            </a:extLst>
          </p:cNvPr>
          <p:cNvSpPr txBox="1"/>
          <p:nvPr/>
        </p:nvSpPr>
        <p:spPr>
          <a:xfrm>
            <a:off x="9194711" y="24040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57BCB3-76F1-4AEA-9388-021EFA14EF1A}"/>
              </a:ext>
            </a:extLst>
          </p:cNvPr>
          <p:cNvSpPr txBox="1"/>
          <p:nvPr/>
        </p:nvSpPr>
        <p:spPr>
          <a:xfrm>
            <a:off x="4946732" y="592060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2226B83-A9A3-4879-8F81-E9D69D630EDB}"/>
              </a:ext>
            </a:extLst>
          </p:cNvPr>
          <p:cNvSpPr txBox="1"/>
          <p:nvPr/>
        </p:nvSpPr>
        <p:spPr>
          <a:xfrm>
            <a:off x="3241588" y="587241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876AA-6359-4A99-879D-0B6047CF26DF}"/>
              </a:ext>
            </a:extLst>
          </p:cNvPr>
          <p:cNvSpPr txBox="1"/>
          <p:nvPr/>
        </p:nvSpPr>
        <p:spPr>
          <a:xfrm>
            <a:off x="4056677" y="58793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544578-C11D-4140-A2F3-C03DA13BFBAC}"/>
              </a:ext>
            </a:extLst>
          </p:cNvPr>
          <p:cNvSpPr txBox="1"/>
          <p:nvPr/>
        </p:nvSpPr>
        <p:spPr>
          <a:xfrm>
            <a:off x="4935772" y="23932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8A9432-2906-4DBB-A41B-6A2748FDCB66}"/>
              </a:ext>
            </a:extLst>
          </p:cNvPr>
          <p:cNvSpPr txBox="1"/>
          <p:nvPr/>
        </p:nvSpPr>
        <p:spPr>
          <a:xfrm>
            <a:off x="4912954" y="549926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440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59202-B0F8-4D90-9101-13342726A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755650"/>
            <a:ext cx="10099675" cy="785813"/>
          </a:xfrm>
        </p:spPr>
        <p:txBody>
          <a:bodyPr/>
          <a:lstStyle/>
          <a:p>
            <a:r>
              <a:rPr lang="mi-NZ" dirty="0"/>
              <a:t>Clue Rima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48D0-119E-4ABC-8CC7-84CADAD240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5800" y="2119313"/>
            <a:ext cx="5051425" cy="2489200"/>
          </a:xfrm>
        </p:spPr>
        <p:txBody>
          <a:bodyPr>
            <a:normAutofit fontScale="77500" lnSpcReduction="20000"/>
          </a:bodyPr>
          <a:lstStyle/>
          <a:p>
            <a:r>
              <a:rPr lang="mi-NZ" sz="3600" dirty="0"/>
              <a:t>Hiwa means “vigorous of growth.”</a:t>
            </a:r>
          </a:p>
          <a:p>
            <a:r>
              <a:rPr lang="mi-NZ" sz="3600" dirty="0"/>
              <a:t>Her connection was with people’s aspirations for the future.</a:t>
            </a:r>
            <a:endParaRPr lang="en-NZ" sz="3600" dirty="0"/>
          </a:p>
        </p:txBody>
      </p:sp>
      <p:pic>
        <p:nvPicPr>
          <p:cNvPr id="6" name="Picture 5" descr="A picture containing table, rug&#10;&#10;Description automatically generated">
            <a:extLst>
              <a:ext uri="{FF2B5EF4-FFF2-40B4-BE49-F238E27FC236}">
                <a16:creationId xmlns:a16="http://schemas.microsoft.com/office/drawing/2014/main" id="{9309D641-2891-4772-AA6D-23C133E4A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1843024"/>
            <a:ext cx="5149069" cy="3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E153-3521-47D4-9430-9FFC9515DC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6472" y="352204"/>
            <a:ext cx="8897938" cy="508000"/>
          </a:xfrm>
        </p:spPr>
        <p:txBody>
          <a:bodyPr>
            <a:normAutofit fontScale="70000" lnSpcReduction="20000"/>
          </a:bodyPr>
          <a:lstStyle/>
          <a:p>
            <a:r>
              <a:rPr lang="mi-NZ" dirty="0"/>
              <a:t>Use a matrix, or table, to organise the information.</a:t>
            </a:r>
            <a:endParaRPr lang="en-N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341DC-F958-406F-8C60-0CAB6769A86C}"/>
              </a:ext>
            </a:extLst>
          </p:cNvPr>
          <p:cNvSpPr txBox="1"/>
          <p:nvPr/>
        </p:nvSpPr>
        <p:spPr>
          <a:xfrm>
            <a:off x="4556779" y="319759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Matariki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36BED-593F-4BC6-8623-D3FEFF00378C}"/>
              </a:ext>
            </a:extLst>
          </p:cNvPr>
          <p:cNvSpPr txBox="1"/>
          <p:nvPr/>
        </p:nvSpPr>
        <p:spPr>
          <a:xfrm>
            <a:off x="1817285" y="371659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Waitā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4488-E9D9-4FC7-A817-1DA117063354}"/>
              </a:ext>
            </a:extLst>
          </p:cNvPr>
          <p:cNvSpPr txBox="1"/>
          <p:nvPr/>
        </p:nvSpPr>
        <p:spPr>
          <a:xfrm>
            <a:off x="1817285" y="4344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Waitī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E4BE-F945-45D5-BB97-464968396A91}"/>
              </a:ext>
            </a:extLst>
          </p:cNvPr>
          <p:cNvSpPr txBox="1"/>
          <p:nvPr/>
        </p:nvSpPr>
        <p:spPr>
          <a:xfrm>
            <a:off x="6151459" y="465655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607B9-E060-4116-8196-6D8B3E730D41}"/>
              </a:ext>
            </a:extLst>
          </p:cNvPr>
          <p:cNvSpPr txBox="1"/>
          <p:nvPr/>
        </p:nvSpPr>
        <p:spPr>
          <a:xfrm>
            <a:off x="5545425" y="427603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46778-CD28-4F55-A8EB-09A8E6D329DE}"/>
              </a:ext>
            </a:extLst>
          </p:cNvPr>
          <p:cNvSpPr txBox="1"/>
          <p:nvPr/>
        </p:nvSpPr>
        <p:spPr>
          <a:xfrm>
            <a:off x="2158848" y="2078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Waipunarangi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27950-B816-4B8D-9226-AADAA84AF059}"/>
              </a:ext>
            </a:extLst>
          </p:cNvPr>
          <p:cNvSpPr txBox="1"/>
          <p:nvPr/>
        </p:nvSpPr>
        <p:spPr>
          <a:xfrm>
            <a:off x="2208596" y="501424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Pōhutakawa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EBB107-BFDC-48D4-B7D7-685B1C3F418B}"/>
              </a:ext>
            </a:extLst>
          </p:cNvPr>
          <p:cNvSpPr txBox="1"/>
          <p:nvPr/>
        </p:nvSpPr>
        <p:spPr>
          <a:xfrm>
            <a:off x="4057985" y="204818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Ururangi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E6430-4453-4B41-83ED-9A92E575B843}"/>
              </a:ext>
            </a:extLst>
          </p:cNvPr>
          <p:cNvSpPr txBox="1"/>
          <p:nvPr/>
        </p:nvSpPr>
        <p:spPr>
          <a:xfrm>
            <a:off x="1576382" y="3231007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Hiwa-i-te-rangi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49EC6D-F330-4620-A4D8-E8A99E34DE68}"/>
              </a:ext>
            </a:extLst>
          </p:cNvPr>
          <p:cNvGraphicFramePr>
            <a:graphicFrameLocks noGrp="1"/>
          </p:cNvGraphicFramePr>
          <p:nvPr/>
        </p:nvGraphicFramePr>
        <p:xfrm>
          <a:off x="618837" y="879829"/>
          <a:ext cx="10199583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02">
                  <a:extLst>
                    <a:ext uri="{9D8B030D-6E8A-4147-A177-3AD203B41FA5}">
                      <a16:colId xmlns:a16="http://schemas.microsoft.com/office/drawing/2014/main" val="44839200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14235715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222334033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05536166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1468237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529635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9735823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9808033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20869604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620126129"/>
                    </a:ext>
                  </a:extLst>
                </a:gridCol>
              </a:tblGrid>
              <a:tr h="1599699">
                <a:tc>
                  <a:txBody>
                    <a:bodyPr/>
                    <a:lstStyle/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Hiwa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Matariki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Pōhutukawa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Tupu-ā-nuku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Waipunarangi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Waitā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Waitī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Ururangi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230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Health and well-being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98381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Crops in the Earth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297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Food from the forest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81140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Fresh water fish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221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Seafood (Kaimoana)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3677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Rainfall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68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Wind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0815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Good fortune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1735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Care for the departed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63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A32BF96-6482-49A9-A05A-4F5A164BAEE9}"/>
              </a:ext>
            </a:extLst>
          </p:cNvPr>
          <p:cNvSpPr txBox="1"/>
          <p:nvPr/>
        </p:nvSpPr>
        <p:spPr>
          <a:xfrm>
            <a:off x="5738883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A0F4B-D7F1-4E68-A593-8B2356468ECB}"/>
              </a:ext>
            </a:extLst>
          </p:cNvPr>
          <p:cNvSpPr txBox="1"/>
          <p:nvPr/>
        </p:nvSpPr>
        <p:spPr>
          <a:xfrm>
            <a:off x="3265556" y="329045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0D896-C327-4E67-A95A-BE8EDB04EC54}"/>
              </a:ext>
            </a:extLst>
          </p:cNvPr>
          <p:cNvSpPr txBox="1"/>
          <p:nvPr/>
        </p:nvSpPr>
        <p:spPr>
          <a:xfrm>
            <a:off x="6669354" y="2874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BDE17-692D-441D-AA73-5503A79D4FC5}"/>
              </a:ext>
            </a:extLst>
          </p:cNvPr>
          <p:cNvSpPr txBox="1"/>
          <p:nvPr/>
        </p:nvSpPr>
        <p:spPr>
          <a:xfrm>
            <a:off x="4080645" y="32974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69D70-AEE3-4823-A862-A088839DD6B8}"/>
              </a:ext>
            </a:extLst>
          </p:cNvPr>
          <p:cNvSpPr txBox="1"/>
          <p:nvPr/>
        </p:nvSpPr>
        <p:spPr>
          <a:xfrm>
            <a:off x="4913118" y="329045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B62D1-1833-402A-84AA-D5C66899F663}"/>
              </a:ext>
            </a:extLst>
          </p:cNvPr>
          <p:cNvSpPr txBox="1"/>
          <p:nvPr/>
        </p:nvSpPr>
        <p:spPr>
          <a:xfrm>
            <a:off x="6593986" y="32561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857524-330B-4FA7-B762-54D4503D0561}"/>
              </a:ext>
            </a:extLst>
          </p:cNvPr>
          <p:cNvSpPr txBox="1"/>
          <p:nvPr/>
        </p:nvSpPr>
        <p:spPr>
          <a:xfrm>
            <a:off x="7497829" y="325918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785F1-2324-42EB-9781-E25A7A83BDBB}"/>
              </a:ext>
            </a:extLst>
          </p:cNvPr>
          <p:cNvSpPr txBox="1"/>
          <p:nvPr/>
        </p:nvSpPr>
        <p:spPr>
          <a:xfrm>
            <a:off x="8340977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F3AB9-C7EA-4AC5-BC4B-77FE2807F225}"/>
              </a:ext>
            </a:extLst>
          </p:cNvPr>
          <p:cNvSpPr txBox="1"/>
          <p:nvPr/>
        </p:nvSpPr>
        <p:spPr>
          <a:xfrm>
            <a:off x="9179626" y="326972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108C18-111D-435E-9148-5ADDFC661E27}"/>
              </a:ext>
            </a:extLst>
          </p:cNvPr>
          <p:cNvSpPr txBox="1"/>
          <p:nvPr/>
        </p:nvSpPr>
        <p:spPr>
          <a:xfrm>
            <a:off x="10022774" y="327211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858F1-0580-497C-8CA2-F7EAD5A081CE}"/>
              </a:ext>
            </a:extLst>
          </p:cNvPr>
          <p:cNvSpPr txBox="1"/>
          <p:nvPr/>
        </p:nvSpPr>
        <p:spPr>
          <a:xfrm>
            <a:off x="3291828" y="27964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9F131-4D76-4FF4-8EEC-E8D695DC969F}"/>
              </a:ext>
            </a:extLst>
          </p:cNvPr>
          <p:cNvSpPr txBox="1"/>
          <p:nvPr/>
        </p:nvSpPr>
        <p:spPr>
          <a:xfrm>
            <a:off x="4106917" y="2803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F2ACE-9303-4F36-A2AB-6D368B84220F}"/>
              </a:ext>
            </a:extLst>
          </p:cNvPr>
          <p:cNvSpPr txBox="1"/>
          <p:nvPr/>
        </p:nvSpPr>
        <p:spPr>
          <a:xfrm>
            <a:off x="4939390" y="279646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D9862-B062-460A-87B4-FB8F4C6FED20}"/>
              </a:ext>
            </a:extLst>
          </p:cNvPr>
          <p:cNvSpPr txBox="1"/>
          <p:nvPr/>
        </p:nvSpPr>
        <p:spPr>
          <a:xfrm>
            <a:off x="5768649" y="28122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F2CACB-007F-4A2F-85A3-3FE41850179E}"/>
              </a:ext>
            </a:extLst>
          </p:cNvPr>
          <p:cNvSpPr txBox="1"/>
          <p:nvPr/>
        </p:nvSpPr>
        <p:spPr>
          <a:xfrm>
            <a:off x="7524101" y="27651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D9D31-D681-4EAD-A814-7E802E7C92A1}"/>
              </a:ext>
            </a:extLst>
          </p:cNvPr>
          <p:cNvSpPr txBox="1"/>
          <p:nvPr/>
        </p:nvSpPr>
        <p:spPr>
          <a:xfrm>
            <a:off x="8367249" y="27675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D264A-5C6E-4A74-81EC-9D3591DC360E}"/>
              </a:ext>
            </a:extLst>
          </p:cNvPr>
          <p:cNvSpPr txBox="1"/>
          <p:nvPr/>
        </p:nvSpPr>
        <p:spPr>
          <a:xfrm>
            <a:off x="9205898" y="2775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975E4-5E6B-4C5F-98EF-6F8B9C15D61B}"/>
              </a:ext>
            </a:extLst>
          </p:cNvPr>
          <p:cNvSpPr txBox="1"/>
          <p:nvPr/>
        </p:nvSpPr>
        <p:spPr>
          <a:xfrm>
            <a:off x="10049046" y="277812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6B51A-407E-4611-8806-8CC666954C3C}"/>
              </a:ext>
            </a:extLst>
          </p:cNvPr>
          <p:cNvSpPr txBox="1"/>
          <p:nvPr/>
        </p:nvSpPr>
        <p:spPr>
          <a:xfrm>
            <a:off x="5745651" y="24121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BF7C65-47C6-4716-AEAA-39A2A05EE1F5}"/>
              </a:ext>
            </a:extLst>
          </p:cNvPr>
          <p:cNvSpPr txBox="1"/>
          <p:nvPr/>
        </p:nvSpPr>
        <p:spPr>
          <a:xfrm>
            <a:off x="5788714" y="36973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C0DC86-0D2F-4CAB-89F2-0F0C8FE13AAC}"/>
              </a:ext>
            </a:extLst>
          </p:cNvPr>
          <p:cNvSpPr txBox="1"/>
          <p:nvPr/>
        </p:nvSpPr>
        <p:spPr>
          <a:xfrm>
            <a:off x="5814529" y="588547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634B89-AC4D-4809-9FF5-8246C8540D2C}"/>
              </a:ext>
            </a:extLst>
          </p:cNvPr>
          <p:cNvSpPr txBox="1"/>
          <p:nvPr/>
        </p:nvSpPr>
        <p:spPr>
          <a:xfrm>
            <a:off x="5780293" y="41321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DCB32E-BFBE-4DCA-BC7D-C74C83B140D0}"/>
              </a:ext>
            </a:extLst>
          </p:cNvPr>
          <p:cNvSpPr txBox="1"/>
          <p:nvPr/>
        </p:nvSpPr>
        <p:spPr>
          <a:xfrm>
            <a:off x="5807055" y="45679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B42A93-5612-4303-A2FA-8A00F6EBFD62}"/>
              </a:ext>
            </a:extLst>
          </p:cNvPr>
          <p:cNvSpPr txBox="1"/>
          <p:nvPr/>
        </p:nvSpPr>
        <p:spPr>
          <a:xfrm>
            <a:off x="5810792" y="501493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F6EB2F-4637-4E02-9837-BE239E0D7A05}"/>
              </a:ext>
            </a:extLst>
          </p:cNvPr>
          <p:cNvSpPr txBox="1"/>
          <p:nvPr/>
        </p:nvSpPr>
        <p:spPr>
          <a:xfrm>
            <a:off x="5814529" y="543955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ACECDB-3C97-40D5-A399-B93BFF3DBA08}"/>
              </a:ext>
            </a:extLst>
          </p:cNvPr>
          <p:cNvSpPr txBox="1"/>
          <p:nvPr/>
        </p:nvSpPr>
        <p:spPr>
          <a:xfrm>
            <a:off x="6558892" y="238252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2ECBA7-C158-46E0-B61B-B45FE44E264D}"/>
              </a:ext>
            </a:extLst>
          </p:cNvPr>
          <p:cNvSpPr txBox="1"/>
          <p:nvPr/>
        </p:nvSpPr>
        <p:spPr>
          <a:xfrm>
            <a:off x="6601955" y="3667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6428EF-D82D-455A-8B0B-A2015591EA05}"/>
              </a:ext>
            </a:extLst>
          </p:cNvPr>
          <p:cNvSpPr txBox="1"/>
          <p:nvPr/>
        </p:nvSpPr>
        <p:spPr>
          <a:xfrm>
            <a:off x="6627770" y="585583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DA506C-DE47-4D40-AE70-D9BB8144460D}"/>
              </a:ext>
            </a:extLst>
          </p:cNvPr>
          <p:cNvSpPr txBox="1"/>
          <p:nvPr/>
        </p:nvSpPr>
        <p:spPr>
          <a:xfrm>
            <a:off x="6593534" y="41025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45044E-97E8-4739-8F69-4E5EC8E63727}"/>
              </a:ext>
            </a:extLst>
          </p:cNvPr>
          <p:cNvSpPr txBox="1"/>
          <p:nvPr/>
        </p:nvSpPr>
        <p:spPr>
          <a:xfrm>
            <a:off x="6620296" y="453832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DBC0B2-C95E-420A-B6C2-56F67C606608}"/>
              </a:ext>
            </a:extLst>
          </p:cNvPr>
          <p:cNvSpPr txBox="1"/>
          <p:nvPr/>
        </p:nvSpPr>
        <p:spPr>
          <a:xfrm>
            <a:off x="6624033" y="49853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6A9D9C-23FB-4E25-887E-527D073AD5DB}"/>
              </a:ext>
            </a:extLst>
          </p:cNvPr>
          <p:cNvSpPr txBox="1"/>
          <p:nvPr/>
        </p:nvSpPr>
        <p:spPr>
          <a:xfrm>
            <a:off x="6627770" y="540992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18BFDD-D7EA-4FA2-8D82-713C054CE8FA}"/>
              </a:ext>
            </a:extLst>
          </p:cNvPr>
          <p:cNvSpPr txBox="1"/>
          <p:nvPr/>
        </p:nvSpPr>
        <p:spPr>
          <a:xfrm>
            <a:off x="7513851" y="4597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1EA891-C378-43F6-83AD-5D29F59B93E3}"/>
              </a:ext>
            </a:extLst>
          </p:cNvPr>
          <p:cNvSpPr txBox="1"/>
          <p:nvPr/>
        </p:nvSpPr>
        <p:spPr>
          <a:xfrm>
            <a:off x="3220576" y="460890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57D1AC-1BC5-45D3-98DF-EB99912A91F1}"/>
              </a:ext>
            </a:extLst>
          </p:cNvPr>
          <p:cNvSpPr txBox="1"/>
          <p:nvPr/>
        </p:nvSpPr>
        <p:spPr>
          <a:xfrm>
            <a:off x="4035665" y="461586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D94073-3771-4748-8A14-DD2A87B96C8B}"/>
              </a:ext>
            </a:extLst>
          </p:cNvPr>
          <p:cNvSpPr txBox="1"/>
          <p:nvPr/>
        </p:nvSpPr>
        <p:spPr>
          <a:xfrm>
            <a:off x="4868138" y="4608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CC3C31-C633-4EEE-9F9F-558A6DA9FAA7}"/>
              </a:ext>
            </a:extLst>
          </p:cNvPr>
          <p:cNvSpPr txBox="1"/>
          <p:nvPr/>
        </p:nvSpPr>
        <p:spPr>
          <a:xfrm>
            <a:off x="8295997" y="458001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C7B37A-E2FD-41C9-B552-B87924D911E0}"/>
              </a:ext>
            </a:extLst>
          </p:cNvPr>
          <p:cNvSpPr txBox="1"/>
          <p:nvPr/>
        </p:nvSpPr>
        <p:spPr>
          <a:xfrm>
            <a:off x="9134646" y="458816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2507E-BF14-45BE-B6C6-2ED52FF5AA81}"/>
              </a:ext>
            </a:extLst>
          </p:cNvPr>
          <p:cNvSpPr txBox="1"/>
          <p:nvPr/>
        </p:nvSpPr>
        <p:spPr>
          <a:xfrm>
            <a:off x="9977794" y="459056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ABEEFD-C8B4-4076-A020-C9C99FAE2489}"/>
              </a:ext>
            </a:extLst>
          </p:cNvPr>
          <p:cNvSpPr txBox="1"/>
          <p:nvPr/>
        </p:nvSpPr>
        <p:spPr>
          <a:xfrm>
            <a:off x="7463728" y="373249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4ECA17-EDCD-4E96-94E3-90D333E9F411}"/>
              </a:ext>
            </a:extLst>
          </p:cNvPr>
          <p:cNvSpPr txBox="1"/>
          <p:nvPr/>
        </p:nvSpPr>
        <p:spPr>
          <a:xfrm>
            <a:off x="7489543" y="592060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3A16FB-8477-48BC-876D-225595C68276}"/>
              </a:ext>
            </a:extLst>
          </p:cNvPr>
          <p:cNvSpPr txBox="1"/>
          <p:nvPr/>
        </p:nvSpPr>
        <p:spPr>
          <a:xfrm>
            <a:off x="7455307" y="41672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AE709F-7CF4-4277-ACF1-91669BF20665}"/>
              </a:ext>
            </a:extLst>
          </p:cNvPr>
          <p:cNvSpPr txBox="1"/>
          <p:nvPr/>
        </p:nvSpPr>
        <p:spPr>
          <a:xfrm>
            <a:off x="7485806" y="505006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31A090-EE39-4693-905F-FC0A5DCAF90A}"/>
              </a:ext>
            </a:extLst>
          </p:cNvPr>
          <p:cNvSpPr txBox="1"/>
          <p:nvPr/>
        </p:nvSpPr>
        <p:spPr>
          <a:xfrm>
            <a:off x="7489543" y="547468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7B4121-10DA-46D3-8EE3-BDD508CE3848}"/>
              </a:ext>
            </a:extLst>
          </p:cNvPr>
          <p:cNvSpPr txBox="1"/>
          <p:nvPr/>
        </p:nvSpPr>
        <p:spPr>
          <a:xfrm>
            <a:off x="7518074" y="23818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B5006-F90B-4EC6-BBB6-00D7982CC4CD}"/>
              </a:ext>
            </a:extLst>
          </p:cNvPr>
          <p:cNvSpPr txBox="1"/>
          <p:nvPr/>
        </p:nvSpPr>
        <p:spPr>
          <a:xfrm>
            <a:off x="9999516" y="50217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01B751-B4DB-4802-A04A-E141B9ADB9C7}"/>
              </a:ext>
            </a:extLst>
          </p:cNvPr>
          <p:cNvSpPr txBox="1"/>
          <p:nvPr/>
        </p:nvSpPr>
        <p:spPr>
          <a:xfrm>
            <a:off x="3246848" y="507661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B0084C-2E50-4DE9-89C6-96BDBB58D205}"/>
              </a:ext>
            </a:extLst>
          </p:cNvPr>
          <p:cNvSpPr txBox="1"/>
          <p:nvPr/>
        </p:nvSpPr>
        <p:spPr>
          <a:xfrm>
            <a:off x="4061937" y="508357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7EEB79-B720-48D0-A2F1-4CF3373500B4}"/>
              </a:ext>
            </a:extLst>
          </p:cNvPr>
          <p:cNvSpPr txBox="1"/>
          <p:nvPr/>
        </p:nvSpPr>
        <p:spPr>
          <a:xfrm>
            <a:off x="4894410" y="50766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118B6A-372C-40FA-8FB0-5F82AF3A9D01}"/>
              </a:ext>
            </a:extLst>
          </p:cNvPr>
          <p:cNvSpPr txBox="1"/>
          <p:nvPr/>
        </p:nvSpPr>
        <p:spPr>
          <a:xfrm>
            <a:off x="8322269" y="50477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EC0A9F-E2B3-4951-8108-41D0A90777A7}"/>
              </a:ext>
            </a:extLst>
          </p:cNvPr>
          <p:cNvSpPr txBox="1"/>
          <p:nvPr/>
        </p:nvSpPr>
        <p:spPr>
          <a:xfrm>
            <a:off x="9160918" y="50558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CFC277-E30D-4E58-B12A-5EBCC8B115D8}"/>
              </a:ext>
            </a:extLst>
          </p:cNvPr>
          <p:cNvSpPr txBox="1"/>
          <p:nvPr/>
        </p:nvSpPr>
        <p:spPr>
          <a:xfrm>
            <a:off x="9996732" y="37587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B1305A-A50E-415A-BEE8-2726D5B24B45}"/>
              </a:ext>
            </a:extLst>
          </p:cNvPr>
          <p:cNvSpPr txBox="1"/>
          <p:nvPr/>
        </p:nvSpPr>
        <p:spPr>
          <a:xfrm>
            <a:off x="10022547" y="594687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04FF45-212E-4E19-96FB-E421A11C6801}"/>
              </a:ext>
            </a:extLst>
          </p:cNvPr>
          <p:cNvSpPr txBox="1"/>
          <p:nvPr/>
        </p:nvSpPr>
        <p:spPr>
          <a:xfrm>
            <a:off x="9988311" y="41935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756C44-1A5C-4917-8145-A5E601E44CB7}"/>
              </a:ext>
            </a:extLst>
          </p:cNvPr>
          <p:cNvSpPr txBox="1"/>
          <p:nvPr/>
        </p:nvSpPr>
        <p:spPr>
          <a:xfrm>
            <a:off x="10022547" y="55009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755AF6-D61C-4A15-9FB6-9B5628E4FE88}"/>
              </a:ext>
            </a:extLst>
          </p:cNvPr>
          <p:cNvSpPr txBox="1"/>
          <p:nvPr/>
        </p:nvSpPr>
        <p:spPr>
          <a:xfrm>
            <a:off x="10034168" y="23622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D5FA0A-6D5C-45D4-A7CA-CCD04FF3159E}"/>
              </a:ext>
            </a:extLst>
          </p:cNvPr>
          <p:cNvSpPr txBox="1"/>
          <p:nvPr/>
        </p:nvSpPr>
        <p:spPr>
          <a:xfrm>
            <a:off x="9108462" y="375055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D30105-1D70-4A07-8504-13C1D710B641}"/>
              </a:ext>
            </a:extLst>
          </p:cNvPr>
          <p:cNvSpPr txBox="1"/>
          <p:nvPr/>
        </p:nvSpPr>
        <p:spPr>
          <a:xfrm>
            <a:off x="8299130" y="41861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EA9FAA0-0F8F-48C6-B45D-D930A2BF34F0}"/>
              </a:ext>
            </a:extLst>
          </p:cNvPr>
          <p:cNvSpPr txBox="1"/>
          <p:nvPr/>
        </p:nvSpPr>
        <p:spPr>
          <a:xfrm>
            <a:off x="3246848" y="37524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6C0D07-0439-461B-AA28-FF63895EFFAF}"/>
              </a:ext>
            </a:extLst>
          </p:cNvPr>
          <p:cNvSpPr txBox="1"/>
          <p:nvPr/>
        </p:nvSpPr>
        <p:spPr>
          <a:xfrm>
            <a:off x="4061937" y="37593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736653-A6E1-4398-A8F5-62F8FEDA3A78}"/>
              </a:ext>
            </a:extLst>
          </p:cNvPr>
          <p:cNvSpPr txBox="1"/>
          <p:nvPr/>
        </p:nvSpPr>
        <p:spPr>
          <a:xfrm>
            <a:off x="4894410" y="37524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922213-075D-456C-B069-AB23B3ADB05B}"/>
              </a:ext>
            </a:extLst>
          </p:cNvPr>
          <p:cNvSpPr txBox="1"/>
          <p:nvPr/>
        </p:nvSpPr>
        <p:spPr>
          <a:xfrm>
            <a:off x="8322269" y="37235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67E8F-6968-4A3D-A10C-693CFB8E7A3D}"/>
              </a:ext>
            </a:extLst>
          </p:cNvPr>
          <p:cNvSpPr txBox="1"/>
          <p:nvPr/>
        </p:nvSpPr>
        <p:spPr>
          <a:xfrm>
            <a:off x="3241588" y="414131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99D4264-6C1D-4630-AA3C-DCD034F35F39}"/>
              </a:ext>
            </a:extLst>
          </p:cNvPr>
          <p:cNvSpPr txBox="1"/>
          <p:nvPr/>
        </p:nvSpPr>
        <p:spPr>
          <a:xfrm>
            <a:off x="4056677" y="414827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E6D3B5-DAE4-4E5F-8163-913C67DE396C}"/>
              </a:ext>
            </a:extLst>
          </p:cNvPr>
          <p:cNvSpPr txBox="1"/>
          <p:nvPr/>
        </p:nvSpPr>
        <p:spPr>
          <a:xfrm>
            <a:off x="4889150" y="414131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1080CF-5941-4024-813E-4B6F8B39F944}"/>
              </a:ext>
            </a:extLst>
          </p:cNvPr>
          <p:cNvSpPr txBox="1"/>
          <p:nvPr/>
        </p:nvSpPr>
        <p:spPr>
          <a:xfrm>
            <a:off x="9120437" y="417569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15AB80B-D859-44D3-A218-2FCBE2519A94}"/>
              </a:ext>
            </a:extLst>
          </p:cNvPr>
          <p:cNvSpPr txBox="1"/>
          <p:nvPr/>
        </p:nvSpPr>
        <p:spPr>
          <a:xfrm>
            <a:off x="8319866" y="593110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E4E9D2-8242-4662-AF80-CACBE8CDA6D1}"/>
              </a:ext>
            </a:extLst>
          </p:cNvPr>
          <p:cNvSpPr txBox="1"/>
          <p:nvPr/>
        </p:nvSpPr>
        <p:spPr>
          <a:xfrm>
            <a:off x="8319866" y="548519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A15EF1-DFC6-4C3B-BCC5-AC8D0AA20085}"/>
              </a:ext>
            </a:extLst>
          </p:cNvPr>
          <p:cNvSpPr txBox="1"/>
          <p:nvPr/>
        </p:nvSpPr>
        <p:spPr>
          <a:xfrm>
            <a:off x="8348397" y="23923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0340BF-C6D2-43DC-B7DB-66B1CF573AB2}"/>
              </a:ext>
            </a:extLst>
          </p:cNvPr>
          <p:cNvSpPr txBox="1"/>
          <p:nvPr/>
        </p:nvSpPr>
        <p:spPr>
          <a:xfrm>
            <a:off x="9166180" y="594274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89D8015-CD60-43F1-A8BA-67033EE1E10F}"/>
              </a:ext>
            </a:extLst>
          </p:cNvPr>
          <p:cNvSpPr txBox="1"/>
          <p:nvPr/>
        </p:nvSpPr>
        <p:spPr>
          <a:xfrm>
            <a:off x="9166180" y="549682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63C285-5939-4896-B70C-1A59BC5BFB2E}"/>
              </a:ext>
            </a:extLst>
          </p:cNvPr>
          <p:cNvSpPr txBox="1"/>
          <p:nvPr/>
        </p:nvSpPr>
        <p:spPr>
          <a:xfrm>
            <a:off x="9194711" y="24040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57BCB3-76F1-4AEA-9388-021EFA14EF1A}"/>
              </a:ext>
            </a:extLst>
          </p:cNvPr>
          <p:cNvSpPr txBox="1"/>
          <p:nvPr/>
        </p:nvSpPr>
        <p:spPr>
          <a:xfrm>
            <a:off x="4946732" y="592060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2226B83-A9A3-4879-8F81-E9D69D630EDB}"/>
              </a:ext>
            </a:extLst>
          </p:cNvPr>
          <p:cNvSpPr txBox="1"/>
          <p:nvPr/>
        </p:nvSpPr>
        <p:spPr>
          <a:xfrm>
            <a:off x="3241588" y="587241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876AA-6359-4A99-879D-0B6047CF26DF}"/>
              </a:ext>
            </a:extLst>
          </p:cNvPr>
          <p:cNvSpPr txBox="1"/>
          <p:nvPr/>
        </p:nvSpPr>
        <p:spPr>
          <a:xfrm>
            <a:off x="4056677" y="58793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544578-C11D-4140-A2F3-C03DA13BFBAC}"/>
              </a:ext>
            </a:extLst>
          </p:cNvPr>
          <p:cNvSpPr txBox="1"/>
          <p:nvPr/>
        </p:nvSpPr>
        <p:spPr>
          <a:xfrm>
            <a:off x="4935772" y="23932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8A9432-2906-4DBB-A41B-6A2748FDCB66}"/>
              </a:ext>
            </a:extLst>
          </p:cNvPr>
          <p:cNvSpPr txBox="1"/>
          <p:nvPr/>
        </p:nvSpPr>
        <p:spPr>
          <a:xfrm>
            <a:off x="4912954" y="549926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B58FF1-DAF4-4C81-AC0A-6C7CC9CB9A2C}"/>
              </a:ext>
            </a:extLst>
          </p:cNvPr>
          <p:cNvSpPr txBox="1"/>
          <p:nvPr/>
        </p:nvSpPr>
        <p:spPr>
          <a:xfrm>
            <a:off x="3254302" y="545694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9B6D44A-BEA6-4327-B16A-C54CA240E56A}"/>
              </a:ext>
            </a:extLst>
          </p:cNvPr>
          <p:cNvSpPr txBox="1"/>
          <p:nvPr/>
        </p:nvSpPr>
        <p:spPr>
          <a:xfrm>
            <a:off x="3304436" y="236586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D0B4A43-0961-4EA2-981E-1BD1F650DD47}"/>
              </a:ext>
            </a:extLst>
          </p:cNvPr>
          <p:cNvSpPr txBox="1"/>
          <p:nvPr/>
        </p:nvSpPr>
        <p:spPr>
          <a:xfrm>
            <a:off x="4056677" y="546414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F94C03D-0BEE-4230-9955-A258C72C44C7}"/>
              </a:ext>
            </a:extLst>
          </p:cNvPr>
          <p:cNvSpPr txBox="1"/>
          <p:nvPr/>
        </p:nvSpPr>
        <p:spPr>
          <a:xfrm>
            <a:off x="4100066" y="240891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ch.govt.nz/sites/default/files/styles/gallery/public/NASA%20Matariki%202012%20small_0.JPG?itok=jJqyXh6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6" y="9666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2144" y="3833685"/>
            <a:ext cx="327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Matariki (leadership)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688" y="3914510"/>
            <a:ext cx="208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Waitī (freshwater)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8487" y="3052248"/>
            <a:ext cx="156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Waitā (sea)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6200" y="536926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Tupu-ā-rangi (forests)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0036" y="6165304"/>
            <a:ext cx="295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Tupu-ā-nuku (crops)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624" y="98072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Waipuna-ā-rangi (rain)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3815" y="1746451"/>
            <a:ext cx="219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Uru-ā-rangi (wind)</a:t>
            </a:r>
          </a:p>
        </p:txBody>
      </p:sp>
      <p:sp>
        <p:nvSpPr>
          <p:cNvPr id="5" name="10-Point Star 4"/>
          <p:cNvSpPr/>
          <p:nvPr/>
        </p:nvSpPr>
        <p:spPr>
          <a:xfrm>
            <a:off x="3294014" y="4721326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409015" y="4889070"/>
            <a:ext cx="218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Pohutukawa </a:t>
            </a:r>
          </a:p>
          <a:p>
            <a:r>
              <a:rPr lang="en-AU" sz="2000" dirty="0">
                <a:solidFill>
                  <a:schemeClr val="bg1"/>
                </a:solidFill>
              </a:rPr>
              <a:t>(The departed)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0251" y="174645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Hiwaiterangi (wishes)</a:t>
            </a:r>
          </a:p>
        </p:txBody>
      </p:sp>
      <p:sp>
        <p:nvSpPr>
          <p:cNvPr id="15" name="10-Point Star 14"/>
          <p:cNvSpPr/>
          <p:nvPr/>
        </p:nvSpPr>
        <p:spPr>
          <a:xfrm>
            <a:off x="3388950" y="2285249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10-Point Star 16">
            <a:extLst>
              <a:ext uri="{FF2B5EF4-FFF2-40B4-BE49-F238E27FC236}">
                <a16:creationId xmlns:a16="http://schemas.microsoft.com/office/drawing/2014/main" id="{ABC89972-7F27-F04D-B9ED-259F9AB4ADE3}"/>
              </a:ext>
            </a:extLst>
          </p:cNvPr>
          <p:cNvSpPr/>
          <p:nvPr/>
        </p:nvSpPr>
        <p:spPr>
          <a:xfrm>
            <a:off x="4151784" y="3779679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10-Point Star 17">
            <a:extLst>
              <a:ext uri="{FF2B5EF4-FFF2-40B4-BE49-F238E27FC236}">
                <a16:creationId xmlns:a16="http://schemas.microsoft.com/office/drawing/2014/main" id="{55F468FB-1C43-7B40-9B4F-B68E27921B64}"/>
              </a:ext>
            </a:extLst>
          </p:cNvPr>
          <p:cNvSpPr/>
          <p:nvPr/>
        </p:nvSpPr>
        <p:spPr>
          <a:xfrm>
            <a:off x="2921848" y="3534591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024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ch.govt.nz/sites/default/files/styles/gallery/public/NASA%20Matariki%202012%20small_0.JPG?itok=jJqyXh6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6" y="9666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-Point Star 4"/>
          <p:cNvSpPr/>
          <p:nvPr/>
        </p:nvSpPr>
        <p:spPr>
          <a:xfrm>
            <a:off x="3294014" y="4721326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10-Point Star 14"/>
          <p:cNvSpPr/>
          <p:nvPr/>
        </p:nvSpPr>
        <p:spPr>
          <a:xfrm>
            <a:off x="2945888" y="3575049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71F27D-586A-B949-BAD6-B042A075E3D2}"/>
              </a:ext>
            </a:extLst>
          </p:cNvPr>
          <p:cNvSpPr txBox="1"/>
          <p:nvPr/>
        </p:nvSpPr>
        <p:spPr>
          <a:xfrm>
            <a:off x="5966695" y="3742104"/>
            <a:ext cx="327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Matariki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78EBD-4B9E-9B46-90B0-904555C8F7BE}"/>
              </a:ext>
            </a:extLst>
          </p:cNvPr>
          <p:cNvSpPr txBox="1"/>
          <p:nvPr/>
        </p:nvSpPr>
        <p:spPr>
          <a:xfrm>
            <a:off x="3618050" y="3429000"/>
            <a:ext cx="208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Waitī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9985BB-2A90-AD44-A6C5-63AEBAAF4D86}"/>
              </a:ext>
            </a:extLst>
          </p:cNvPr>
          <p:cNvSpPr txBox="1"/>
          <p:nvPr/>
        </p:nvSpPr>
        <p:spPr>
          <a:xfrm>
            <a:off x="2248487" y="3052248"/>
            <a:ext cx="156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Waitā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8C685-ED71-FB48-9424-E57B9DA4BE60}"/>
              </a:ext>
            </a:extLst>
          </p:cNvPr>
          <p:cNvSpPr txBox="1"/>
          <p:nvPr/>
        </p:nvSpPr>
        <p:spPr>
          <a:xfrm>
            <a:off x="7967834" y="530277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Tupu-ā-rangi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B45EFF-91DD-1B4B-8008-80A550A823FF}"/>
              </a:ext>
            </a:extLst>
          </p:cNvPr>
          <p:cNvSpPr txBox="1"/>
          <p:nvPr/>
        </p:nvSpPr>
        <p:spPr>
          <a:xfrm>
            <a:off x="6491671" y="6108505"/>
            <a:ext cx="295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Tupu-ā-nuku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A8E266-59CF-C84B-A5F9-97748B9EAEF7}"/>
              </a:ext>
            </a:extLst>
          </p:cNvPr>
          <p:cNvSpPr txBox="1"/>
          <p:nvPr/>
        </p:nvSpPr>
        <p:spPr>
          <a:xfrm>
            <a:off x="2999894" y="105720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Waipuna-ā-rangi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9E69ED-3188-0444-BF29-8729505C5495}"/>
              </a:ext>
            </a:extLst>
          </p:cNvPr>
          <p:cNvSpPr txBox="1"/>
          <p:nvPr/>
        </p:nvSpPr>
        <p:spPr>
          <a:xfrm>
            <a:off x="5935450" y="1746451"/>
            <a:ext cx="219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Uru-ā-rangi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17B7DC-497C-194C-B48C-C411F65993DF}"/>
              </a:ext>
            </a:extLst>
          </p:cNvPr>
          <p:cNvSpPr txBox="1"/>
          <p:nvPr/>
        </p:nvSpPr>
        <p:spPr>
          <a:xfrm>
            <a:off x="2409016" y="4889070"/>
            <a:ext cx="156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Pohutukawa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D40237-495E-4B4D-87E8-4FE05C73FFFA}"/>
              </a:ext>
            </a:extLst>
          </p:cNvPr>
          <p:cNvSpPr txBox="1"/>
          <p:nvPr/>
        </p:nvSpPr>
        <p:spPr>
          <a:xfrm>
            <a:off x="2711624" y="19860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Hiwa-i-te-rangi</a:t>
            </a:r>
          </a:p>
        </p:txBody>
      </p:sp>
      <p:sp>
        <p:nvSpPr>
          <p:cNvPr id="26" name="10-Point Star 25">
            <a:extLst>
              <a:ext uri="{FF2B5EF4-FFF2-40B4-BE49-F238E27FC236}">
                <a16:creationId xmlns:a16="http://schemas.microsoft.com/office/drawing/2014/main" id="{ACE5F0AD-6E74-764B-BC88-1986FD583A91}"/>
              </a:ext>
            </a:extLst>
          </p:cNvPr>
          <p:cNvSpPr/>
          <p:nvPr/>
        </p:nvSpPr>
        <p:spPr>
          <a:xfrm>
            <a:off x="4079776" y="3776886"/>
            <a:ext cx="108012" cy="108012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7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E153-3521-47D4-9430-9FFC9515DC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8837" y="341096"/>
            <a:ext cx="8897938" cy="508000"/>
          </a:xfrm>
        </p:spPr>
        <p:txBody>
          <a:bodyPr>
            <a:normAutofit fontScale="70000" lnSpcReduction="20000"/>
          </a:bodyPr>
          <a:lstStyle/>
          <a:p>
            <a:r>
              <a:rPr lang="mi-NZ" dirty="0"/>
              <a:t>Use a matrix, or table, to organise the information.</a:t>
            </a:r>
            <a:endParaRPr lang="en-N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341DC-F958-406F-8C60-0CAB6769A86C}"/>
              </a:ext>
            </a:extLst>
          </p:cNvPr>
          <p:cNvSpPr txBox="1"/>
          <p:nvPr/>
        </p:nvSpPr>
        <p:spPr>
          <a:xfrm>
            <a:off x="4556779" y="319759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Matariki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36BED-593F-4BC6-8623-D3FEFF00378C}"/>
              </a:ext>
            </a:extLst>
          </p:cNvPr>
          <p:cNvSpPr txBox="1"/>
          <p:nvPr/>
        </p:nvSpPr>
        <p:spPr>
          <a:xfrm>
            <a:off x="1817285" y="371659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Waitā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4488-E9D9-4FC7-A817-1DA117063354}"/>
              </a:ext>
            </a:extLst>
          </p:cNvPr>
          <p:cNvSpPr txBox="1"/>
          <p:nvPr/>
        </p:nvSpPr>
        <p:spPr>
          <a:xfrm>
            <a:off x="1817285" y="4344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Waitī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E4BE-F945-45D5-BB97-464968396A91}"/>
              </a:ext>
            </a:extLst>
          </p:cNvPr>
          <p:cNvSpPr txBox="1"/>
          <p:nvPr/>
        </p:nvSpPr>
        <p:spPr>
          <a:xfrm>
            <a:off x="6151459" y="465655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607B9-E060-4116-8196-6D8B3E730D41}"/>
              </a:ext>
            </a:extLst>
          </p:cNvPr>
          <p:cNvSpPr txBox="1"/>
          <p:nvPr/>
        </p:nvSpPr>
        <p:spPr>
          <a:xfrm>
            <a:off x="5545425" y="427603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46778-CD28-4F55-A8EB-09A8E6D329DE}"/>
              </a:ext>
            </a:extLst>
          </p:cNvPr>
          <p:cNvSpPr txBox="1"/>
          <p:nvPr/>
        </p:nvSpPr>
        <p:spPr>
          <a:xfrm>
            <a:off x="2158848" y="2078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Waipunarangi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27950-B816-4B8D-9226-AADAA84AF059}"/>
              </a:ext>
            </a:extLst>
          </p:cNvPr>
          <p:cNvSpPr txBox="1"/>
          <p:nvPr/>
        </p:nvSpPr>
        <p:spPr>
          <a:xfrm>
            <a:off x="2208596" y="501424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Pōhutakawa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EBB107-BFDC-48D4-B7D7-685B1C3F418B}"/>
              </a:ext>
            </a:extLst>
          </p:cNvPr>
          <p:cNvSpPr txBox="1"/>
          <p:nvPr/>
        </p:nvSpPr>
        <p:spPr>
          <a:xfrm>
            <a:off x="4057985" y="204818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Ururangi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E6430-4453-4B41-83ED-9A92E575B843}"/>
              </a:ext>
            </a:extLst>
          </p:cNvPr>
          <p:cNvSpPr txBox="1"/>
          <p:nvPr/>
        </p:nvSpPr>
        <p:spPr>
          <a:xfrm>
            <a:off x="1576382" y="3231007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Hiwa-i-te-rangi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49EC6D-F330-4620-A4D8-E8A99E34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15796"/>
              </p:ext>
            </p:extLst>
          </p:nvPr>
        </p:nvGraphicFramePr>
        <p:xfrm>
          <a:off x="618837" y="879829"/>
          <a:ext cx="10199583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02">
                  <a:extLst>
                    <a:ext uri="{9D8B030D-6E8A-4147-A177-3AD203B41FA5}">
                      <a16:colId xmlns:a16="http://schemas.microsoft.com/office/drawing/2014/main" val="44839200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14235715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222334033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05536166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1468237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529635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9735823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9808033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20869604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620126129"/>
                    </a:ext>
                  </a:extLst>
                </a:gridCol>
              </a:tblGrid>
              <a:tr h="1599699">
                <a:tc>
                  <a:txBody>
                    <a:bodyPr/>
                    <a:lstStyle/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Hiwa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Matariki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Pōhutukawa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Tupu-ā-nuku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Waipunarangi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Waitā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Waitī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Ururangi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230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Health and well-being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98381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Crops in the Earth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297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Food from the forest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81140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Fresh water fish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221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Seafood (Kaimoana)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3677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Rainfall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68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Wind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0815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Good fortune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1735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Care for the departed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63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A32BF96-6482-49A9-A05A-4F5A164BAEE9}"/>
              </a:ext>
            </a:extLst>
          </p:cNvPr>
          <p:cNvSpPr txBox="1"/>
          <p:nvPr/>
        </p:nvSpPr>
        <p:spPr>
          <a:xfrm>
            <a:off x="9988767" y="32554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A0F4B-D7F1-4E68-A593-8B2356468ECB}"/>
              </a:ext>
            </a:extLst>
          </p:cNvPr>
          <p:cNvSpPr txBox="1"/>
          <p:nvPr/>
        </p:nvSpPr>
        <p:spPr>
          <a:xfrm>
            <a:off x="4107733" y="500522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2061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59202-B0F8-4D90-9101-13342726A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97" y="498475"/>
            <a:ext cx="10099675" cy="785813"/>
          </a:xfrm>
        </p:spPr>
        <p:txBody>
          <a:bodyPr/>
          <a:lstStyle/>
          <a:p>
            <a:r>
              <a:rPr lang="mi-NZ" dirty="0"/>
              <a:t>Clue Tahi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48D0-119E-4ABC-8CC7-84CADAD240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4697" y="1862138"/>
            <a:ext cx="4930775" cy="2944812"/>
          </a:xfrm>
        </p:spPr>
        <p:txBody>
          <a:bodyPr>
            <a:normAutofit fontScale="92500"/>
          </a:bodyPr>
          <a:lstStyle/>
          <a:p>
            <a:r>
              <a:rPr lang="en-AU" sz="3200" dirty="0"/>
              <a:t>Tupu means “growing.” One of these twins overlooks crops.</a:t>
            </a:r>
          </a:p>
          <a:p>
            <a:r>
              <a:rPr lang="en-AU" sz="3200" dirty="0"/>
              <a:t>The other twin overlooks food sources from above the ground, Tane’s domain. </a:t>
            </a:r>
          </a:p>
        </p:txBody>
      </p:sp>
      <p:pic>
        <p:nvPicPr>
          <p:cNvPr id="5" name="Picture 4" descr="A picture containing table, rug&#10;&#10;Description automatically generated">
            <a:extLst>
              <a:ext uri="{FF2B5EF4-FFF2-40B4-BE49-F238E27FC236}">
                <a16:creationId xmlns:a16="http://schemas.microsoft.com/office/drawing/2014/main" id="{0F10E599-2625-47B5-B863-BC1714BAA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1843024"/>
            <a:ext cx="5149069" cy="3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E153-3521-47D4-9430-9FFC9515DC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7322" y="362005"/>
            <a:ext cx="8897938" cy="508000"/>
          </a:xfrm>
        </p:spPr>
        <p:txBody>
          <a:bodyPr>
            <a:normAutofit fontScale="70000" lnSpcReduction="20000"/>
          </a:bodyPr>
          <a:lstStyle/>
          <a:p>
            <a:r>
              <a:rPr lang="mi-NZ" dirty="0"/>
              <a:t>Use a matrix, or table, to organise the information.</a:t>
            </a:r>
            <a:endParaRPr lang="en-N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341DC-F958-406F-8C60-0CAB6769A86C}"/>
              </a:ext>
            </a:extLst>
          </p:cNvPr>
          <p:cNvSpPr txBox="1"/>
          <p:nvPr/>
        </p:nvSpPr>
        <p:spPr>
          <a:xfrm>
            <a:off x="4556779" y="319759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Matariki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36BED-593F-4BC6-8623-D3FEFF00378C}"/>
              </a:ext>
            </a:extLst>
          </p:cNvPr>
          <p:cNvSpPr txBox="1"/>
          <p:nvPr/>
        </p:nvSpPr>
        <p:spPr>
          <a:xfrm>
            <a:off x="1817285" y="371659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Waitā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4488-E9D9-4FC7-A817-1DA117063354}"/>
              </a:ext>
            </a:extLst>
          </p:cNvPr>
          <p:cNvSpPr txBox="1"/>
          <p:nvPr/>
        </p:nvSpPr>
        <p:spPr>
          <a:xfrm>
            <a:off x="1817285" y="4344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Waitī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E4BE-F945-45D5-BB97-464968396A91}"/>
              </a:ext>
            </a:extLst>
          </p:cNvPr>
          <p:cNvSpPr txBox="1"/>
          <p:nvPr/>
        </p:nvSpPr>
        <p:spPr>
          <a:xfrm>
            <a:off x="6151459" y="465655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607B9-E060-4116-8196-6D8B3E730D41}"/>
              </a:ext>
            </a:extLst>
          </p:cNvPr>
          <p:cNvSpPr txBox="1"/>
          <p:nvPr/>
        </p:nvSpPr>
        <p:spPr>
          <a:xfrm>
            <a:off x="5545425" y="427603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46778-CD28-4F55-A8EB-09A8E6D329DE}"/>
              </a:ext>
            </a:extLst>
          </p:cNvPr>
          <p:cNvSpPr txBox="1"/>
          <p:nvPr/>
        </p:nvSpPr>
        <p:spPr>
          <a:xfrm>
            <a:off x="2158848" y="2078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Waipunarangi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27950-B816-4B8D-9226-AADAA84AF059}"/>
              </a:ext>
            </a:extLst>
          </p:cNvPr>
          <p:cNvSpPr txBox="1"/>
          <p:nvPr/>
        </p:nvSpPr>
        <p:spPr>
          <a:xfrm>
            <a:off x="2208596" y="501424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Pōhutakawa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EBB107-BFDC-48D4-B7D7-685B1C3F418B}"/>
              </a:ext>
            </a:extLst>
          </p:cNvPr>
          <p:cNvSpPr txBox="1"/>
          <p:nvPr/>
        </p:nvSpPr>
        <p:spPr>
          <a:xfrm>
            <a:off x="4057985" y="204818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Ururangi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E6430-4453-4B41-83ED-9A92E575B843}"/>
              </a:ext>
            </a:extLst>
          </p:cNvPr>
          <p:cNvSpPr txBox="1"/>
          <p:nvPr/>
        </p:nvSpPr>
        <p:spPr>
          <a:xfrm>
            <a:off x="1576382" y="3231007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Hiwa-i-te-rangi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49EC6D-F330-4620-A4D8-E8A99E34DE68}"/>
              </a:ext>
            </a:extLst>
          </p:cNvPr>
          <p:cNvGraphicFramePr>
            <a:graphicFrameLocks noGrp="1"/>
          </p:cNvGraphicFramePr>
          <p:nvPr/>
        </p:nvGraphicFramePr>
        <p:xfrm>
          <a:off x="618837" y="879829"/>
          <a:ext cx="10199583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02">
                  <a:extLst>
                    <a:ext uri="{9D8B030D-6E8A-4147-A177-3AD203B41FA5}">
                      <a16:colId xmlns:a16="http://schemas.microsoft.com/office/drawing/2014/main" val="44839200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14235715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222334033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05536166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1468237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529635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9735823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9808033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20869604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620126129"/>
                    </a:ext>
                  </a:extLst>
                </a:gridCol>
              </a:tblGrid>
              <a:tr h="1599699">
                <a:tc>
                  <a:txBody>
                    <a:bodyPr/>
                    <a:lstStyle/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Hiwa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Matariki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Pōhutukawa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Tupu-ā-nuku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Waipunarangi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Waitā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Waitī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Ururangi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230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Health and well-being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98381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Crops in the Earth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297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Food from the forest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81140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Fresh water fish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221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Seafood (Kaimoana)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3677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Rainfall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68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Wind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0815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Good fortune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1735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Care for the departed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63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A32BF96-6482-49A9-A05A-4F5A164BAEE9}"/>
              </a:ext>
            </a:extLst>
          </p:cNvPr>
          <p:cNvSpPr txBox="1"/>
          <p:nvPr/>
        </p:nvSpPr>
        <p:spPr>
          <a:xfrm>
            <a:off x="5738883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</a:t>
            </a:r>
            <a:endParaRPr lang="en-NZ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A0F4B-D7F1-4E68-A593-8B2356468ECB}"/>
              </a:ext>
            </a:extLst>
          </p:cNvPr>
          <p:cNvSpPr txBox="1"/>
          <p:nvPr/>
        </p:nvSpPr>
        <p:spPr>
          <a:xfrm>
            <a:off x="3265556" y="329045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0D896-C327-4E67-A95A-BE8EDB04EC54}"/>
              </a:ext>
            </a:extLst>
          </p:cNvPr>
          <p:cNvSpPr txBox="1"/>
          <p:nvPr/>
        </p:nvSpPr>
        <p:spPr>
          <a:xfrm>
            <a:off x="6669354" y="2874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</a:t>
            </a:r>
            <a:endParaRPr lang="en-NZ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BDE17-692D-441D-AA73-5503A79D4FC5}"/>
              </a:ext>
            </a:extLst>
          </p:cNvPr>
          <p:cNvSpPr txBox="1"/>
          <p:nvPr/>
        </p:nvSpPr>
        <p:spPr>
          <a:xfrm>
            <a:off x="4080645" y="32974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69D70-AEE3-4823-A862-A088839DD6B8}"/>
              </a:ext>
            </a:extLst>
          </p:cNvPr>
          <p:cNvSpPr txBox="1"/>
          <p:nvPr/>
        </p:nvSpPr>
        <p:spPr>
          <a:xfrm>
            <a:off x="4913118" y="329045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B62D1-1833-402A-84AA-D5C66899F663}"/>
              </a:ext>
            </a:extLst>
          </p:cNvPr>
          <p:cNvSpPr txBox="1"/>
          <p:nvPr/>
        </p:nvSpPr>
        <p:spPr>
          <a:xfrm>
            <a:off x="6593986" y="32561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857524-330B-4FA7-B762-54D4503D0561}"/>
              </a:ext>
            </a:extLst>
          </p:cNvPr>
          <p:cNvSpPr txBox="1"/>
          <p:nvPr/>
        </p:nvSpPr>
        <p:spPr>
          <a:xfrm>
            <a:off x="7497829" y="325918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785F1-2324-42EB-9781-E25A7A83BDBB}"/>
              </a:ext>
            </a:extLst>
          </p:cNvPr>
          <p:cNvSpPr txBox="1"/>
          <p:nvPr/>
        </p:nvSpPr>
        <p:spPr>
          <a:xfrm>
            <a:off x="8340977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F3AB9-C7EA-4AC5-BC4B-77FE2807F225}"/>
              </a:ext>
            </a:extLst>
          </p:cNvPr>
          <p:cNvSpPr txBox="1"/>
          <p:nvPr/>
        </p:nvSpPr>
        <p:spPr>
          <a:xfrm>
            <a:off x="9179626" y="326972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108C18-111D-435E-9148-5ADDFC661E27}"/>
              </a:ext>
            </a:extLst>
          </p:cNvPr>
          <p:cNvSpPr txBox="1"/>
          <p:nvPr/>
        </p:nvSpPr>
        <p:spPr>
          <a:xfrm>
            <a:off x="10022774" y="327211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858F1-0580-497C-8CA2-F7EAD5A081CE}"/>
              </a:ext>
            </a:extLst>
          </p:cNvPr>
          <p:cNvSpPr txBox="1"/>
          <p:nvPr/>
        </p:nvSpPr>
        <p:spPr>
          <a:xfrm>
            <a:off x="3291828" y="27964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9F131-4D76-4FF4-8EEC-E8D695DC969F}"/>
              </a:ext>
            </a:extLst>
          </p:cNvPr>
          <p:cNvSpPr txBox="1"/>
          <p:nvPr/>
        </p:nvSpPr>
        <p:spPr>
          <a:xfrm>
            <a:off x="4106917" y="2803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F2ACE-9303-4F36-A2AB-6D368B84220F}"/>
              </a:ext>
            </a:extLst>
          </p:cNvPr>
          <p:cNvSpPr txBox="1"/>
          <p:nvPr/>
        </p:nvSpPr>
        <p:spPr>
          <a:xfrm>
            <a:off x="4939390" y="279646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D9862-B062-460A-87B4-FB8F4C6FED20}"/>
              </a:ext>
            </a:extLst>
          </p:cNvPr>
          <p:cNvSpPr txBox="1"/>
          <p:nvPr/>
        </p:nvSpPr>
        <p:spPr>
          <a:xfrm>
            <a:off x="5768649" y="28122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F2CACB-007F-4A2F-85A3-3FE41850179E}"/>
              </a:ext>
            </a:extLst>
          </p:cNvPr>
          <p:cNvSpPr txBox="1"/>
          <p:nvPr/>
        </p:nvSpPr>
        <p:spPr>
          <a:xfrm>
            <a:off x="7524101" y="27651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D9D31-D681-4EAD-A814-7E802E7C92A1}"/>
              </a:ext>
            </a:extLst>
          </p:cNvPr>
          <p:cNvSpPr txBox="1"/>
          <p:nvPr/>
        </p:nvSpPr>
        <p:spPr>
          <a:xfrm>
            <a:off x="8367249" y="27675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D264A-5C6E-4A74-81EC-9D3591DC360E}"/>
              </a:ext>
            </a:extLst>
          </p:cNvPr>
          <p:cNvSpPr txBox="1"/>
          <p:nvPr/>
        </p:nvSpPr>
        <p:spPr>
          <a:xfrm>
            <a:off x="9205898" y="2775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975E4-5E6B-4C5F-98EF-6F8B9C15D61B}"/>
              </a:ext>
            </a:extLst>
          </p:cNvPr>
          <p:cNvSpPr txBox="1"/>
          <p:nvPr/>
        </p:nvSpPr>
        <p:spPr>
          <a:xfrm>
            <a:off x="10049046" y="277812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6B51A-407E-4611-8806-8CC666954C3C}"/>
              </a:ext>
            </a:extLst>
          </p:cNvPr>
          <p:cNvSpPr txBox="1"/>
          <p:nvPr/>
        </p:nvSpPr>
        <p:spPr>
          <a:xfrm>
            <a:off x="5745651" y="24121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BF7C65-47C6-4716-AEAA-39A2A05EE1F5}"/>
              </a:ext>
            </a:extLst>
          </p:cNvPr>
          <p:cNvSpPr txBox="1"/>
          <p:nvPr/>
        </p:nvSpPr>
        <p:spPr>
          <a:xfrm>
            <a:off x="5788714" y="36973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C0DC86-0D2F-4CAB-89F2-0F0C8FE13AAC}"/>
              </a:ext>
            </a:extLst>
          </p:cNvPr>
          <p:cNvSpPr txBox="1"/>
          <p:nvPr/>
        </p:nvSpPr>
        <p:spPr>
          <a:xfrm>
            <a:off x="5814529" y="588547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634B89-AC4D-4809-9FF5-8246C8540D2C}"/>
              </a:ext>
            </a:extLst>
          </p:cNvPr>
          <p:cNvSpPr txBox="1"/>
          <p:nvPr/>
        </p:nvSpPr>
        <p:spPr>
          <a:xfrm>
            <a:off x="5780293" y="41321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DCB32E-BFBE-4DCA-BC7D-C74C83B140D0}"/>
              </a:ext>
            </a:extLst>
          </p:cNvPr>
          <p:cNvSpPr txBox="1"/>
          <p:nvPr/>
        </p:nvSpPr>
        <p:spPr>
          <a:xfrm>
            <a:off x="5807055" y="45679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B42A93-5612-4303-A2FA-8A00F6EBFD62}"/>
              </a:ext>
            </a:extLst>
          </p:cNvPr>
          <p:cNvSpPr txBox="1"/>
          <p:nvPr/>
        </p:nvSpPr>
        <p:spPr>
          <a:xfrm>
            <a:off x="5810792" y="501493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F6EB2F-4637-4E02-9837-BE239E0D7A05}"/>
              </a:ext>
            </a:extLst>
          </p:cNvPr>
          <p:cNvSpPr txBox="1"/>
          <p:nvPr/>
        </p:nvSpPr>
        <p:spPr>
          <a:xfrm>
            <a:off x="5814529" y="543955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ACECDB-3C97-40D5-A399-B93BFF3DBA08}"/>
              </a:ext>
            </a:extLst>
          </p:cNvPr>
          <p:cNvSpPr txBox="1"/>
          <p:nvPr/>
        </p:nvSpPr>
        <p:spPr>
          <a:xfrm>
            <a:off x="6558892" y="238252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2ECBA7-C158-46E0-B61B-B45FE44E264D}"/>
              </a:ext>
            </a:extLst>
          </p:cNvPr>
          <p:cNvSpPr txBox="1"/>
          <p:nvPr/>
        </p:nvSpPr>
        <p:spPr>
          <a:xfrm>
            <a:off x="6601955" y="3667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6428EF-D82D-455A-8B0B-A2015591EA05}"/>
              </a:ext>
            </a:extLst>
          </p:cNvPr>
          <p:cNvSpPr txBox="1"/>
          <p:nvPr/>
        </p:nvSpPr>
        <p:spPr>
          <a:xfrm>
            <a:off x="6627770" y="585583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DA506C-DE47-4D40-AE70-D9BB8144460D}"/>
              </a:ext>
            </a:extLst>
          </p:cNvPr>
          <p:cNvSpPr txBox="1"/>
          <p:nvPr/>
        </p:nvSpPr>
        <p:spPr>
          <a:xfrm>
            <a:off x="6593534" y="41025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45044E-97E8-4739-8F69-4E5EC8E63727}"/>
              </a:ext>
            </a:extLst>
          </p:cNvPr>
          <p:cNvSpPr txBox="1"/>
          <p:nvPr/>
        </p:nvSpPr>
        <p:spPr>
          <a:xfrm>
            <a:off x="6620296" y="453832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DBC0B2-C95E-420A-B6C2-56F67C606608}"/>
              </a:ext>
            </a:extLst>
          </p:cNvPr>
          <p:cNvSpPr txBox="1"/>
          <p:nvPr/>
        </p:nvSpPr>
        <p:spPr>
          <a:xfrm>
            <a:off x="6624033" y="49853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6A9D9C-23FB-4E25-887E-527D073AD5DB}"/>
              </a:ext>
            </a:extLst>
          </p:cNvPr>
          <p:cNvSpPr txBox="1"/>
          <p:nvPr/>
        </p:nvSpPr>
        <p:spPr>
          <a:xfrm>
            <a:off x="6627770" y="540992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7044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7" grpId="0"/>
      <p:bldP spid="38" grpId="0"/>
      <p:bldP spid="41" grpId="0"/>
      <p:bldP spid="42" grpId="0"/>
      <p:bldP spid="44" grpId="0"/>
      <p:bldP spid="46" grpId="0"/>
      <p:bldP spid="47" grpId="0"/>
      <p:bldP spid="49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59202-B0F8-4D90-9101-13342726A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3929" y="568497"/>
            <a:ext cx="10099675" cy="785813"/>
          </a:xfrm>
        </p:spPr>
        <p:txBody>
          <a:bodyPr/>
          <a:lstStyle/>
          <a:p>
            <a:r>
              <a:rPr lang="mi-NZ" dirty="0"/>
              <a:t>Clue Rua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48D0-119E-4ABC-8CC7-84CADAD240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3929" y="1932160"/>
            <a:ext cx="4384675" cy="2944812"/>
          </a:xfrm>
        </p:spPr>
        <p:txBody>
          <a:bodyPr>
            <a:normAutofit fontScale="92500"/>
          </a:bodyPr>
          <a:lstStyle/>
          <a:p>
            <a:r>
              <a:rPr lang="en-AU" sz="3200" dirty="0"/>
              <a:t>The two stars responsible for the sky are above the rest when Matariki rises.</a:t>
            </a:r>
          </a:p>
          <a:p>
            <a:r>
              <a:rPr lang="en-AU" sz="3200" dirty="0" err="1"/>
              <a:t>Waipuna</a:t>
            </a:r>
            <a:r>
              <a:rPr lang="en-AU" sz="3200" dirty="0"/>
              <a:t> means “spring of water.”</a:t>
            </a:r>
          </a:p>
        </p:txBody>
      </p:sp>
      <p:pic>
        <p:nvPicPr>
          <p:cNvPr id="6" name="Picture 5" descr="A picture containing table, rug&#10;&#10;Description automatically generated">
            <a:extLst>
              <a:ext uri="{FF2B5EF4-FFF2-40B4-BE49-F238E27FC236}">
                <a16:creationId xmlns:a16="http://schemas.microsoft.com/office/drawing/2014/main" id="{87DCB51F-1C3C-4F90-8CA9-EAB232EE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1843024"/>
            <a:ext cx="5149069" cy="3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0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E153-3521-47D4-9430-9FFC9515DC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315" y="371219"/>
            <a:ext cx="8897938" cy="508000"/>
          </a:xfrm>
        </p:spPr>
        <p:txBody>
          <a:bodyPr>
            <a:normAutofit fontScale="70000" lnSpcReduction="20000"/>
          </a:bodyPr>
          <a:lstStyle/>
          <a:p>
            <a:r>
              <a:rPr lang="mi-NZ" dirty="0"/>
              <a:t>Use a matrix, or table, to organise the information.</a:t>
            </a:r>
            <a:endParaRPr lang="en-N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341DC-F958-406F-8C60-0CAB6769A86C}"/>
              </a:ext>
            </a:extLst>
          </p:cNvPr>
          <p:cNvSpPr txBox="1"/>
          <p:nvPr/>
        </p:nvSpPr>
        <p:spPr>
          <a:xfrm>
            <a:off x="4556779" y="319759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Matariki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36BED-593F-4BC6-8623-D3FEFF00378C}"/>
              </a:ext>
            </a:extLst>
          </p:cNvPr>
          <p:cNvSpPr txBox="1"/>
          <p:nvPr/>
        </p:nvSpPr>
        <p:spPr>
          <a:xfrm>
            <a:off x="1817285" y="371659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Waitā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4488-E9D9-4FC7-A817-1DA117063354}"/>
              </a:ext>
            </a:extLst>
          </p:cNvPr>
          <p:cNvSpPr txBox="1"/>
          <p:nvPr/>
        </p:nvSpPr>
        <p:spPr>
          <a:xfrm>
            <a:off x="1817285" y="4344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Waitī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E4BE-F945-45D5-BB97-464968396A91}"/>
              </a:ext>
            </a:extLst>
          </p:cNvPr>
          <p:cNvSpPr txBox="1"/>
          <p:nvPr/>
        </p:nvSpPr>
        <p:spPr>
          <a:xfrm>
            <a:off x="6151459" y="465655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607B9-E060-4116-8196-6D8B3E730D41}"/>
              </a:ext>
            </a:extLst>
          </p:cNvPr>
          <p:cNvSpPr txBox="1"/>
          <p:nvPr/>
        </p:nvSpPr>
        <p:spPr>
          <a:xfrm>
            <a:off x="5545425" y="427603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46778-CD28-4F55-A8EB-09A8E6D329DE}"/>
              </a:ext>
            </a:extLst>
          </p:cNvPr>
          <p:cNvSpPr txBox="1"/>
          <p:nvPr/>
        </p:nvSpPr>
        <p:spPr>
          <a:xfrm>
            <a:off x="2158848" y="2078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Waipunarangi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27950-B816-4B8D-9226-AADAA84AF059}"/>
              </a:ext>
            </a:extLst>
          </p:cNvPr>
          <p:cNvSpPr txBox="1"/>
          <p:nvPr/>
        </p:nvSpPr>
        <p:spPr>
          <a:xfrm>
            <a:off x="2208596" y="501424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Pōhutakawa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EBB107-BFDC-48D4-B7D7-685B1C3F418B}"/>
              </a:ext>
            </a:extLst>
          </p:cNvPr>
          <p:cNvSpPr txBox="1"/>
          <p:nvPr/>
        </p:nvSpPr>
        <p:spPr>
          <a:xfrm>
            <a:off x="4057985" y="204818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Ururangi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E6430-4453-4B41-83ED-9A92E575B843}"/>
              </a:ext>
            </a:extLst>
          </p:cNvPr>
          <p:cNvSpPr txBox="1"/>
          <p:nvPr/>
        </p:nvSpPr>
        <p:spPr>
          <a:xfrm>
            <a:off x="1576382" y="3231007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Hiwa-i-te-rangi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49EC6D-F330-4620-A4D8-E8A99E34DE68}"/>
              </a:ext>
            </a:extLst>
          </p:cNvPr>
          <p:cNvGraphicFramePr>
            <a:graphicFrameLocks noGrp="1"/>
          </p:cNvGraphicFramePr>
          <p:nvPr/>
        </p:nvGraphicFramePr>
        <p:xfrm>
          <a:off x="618837" y="879829"/>
          <a:ext cx="10199583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02">
                  <a:extLst>
                    <a:ext uri="{9D8B030D-6E8A-4147-A177-3AD203B41FA5}">
                      <a16:colId xmlns:a16="http://schemas.microsoft.com/office/drawing/2014/main" val="44839200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14235715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222334033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05536166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1468237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529635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9735823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9808033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20869604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620126129"/>
                    </a:ext>
                  </a:extLst>
                </a:gridCol>
              </a:tblGrid>
              <a:tr h="1599699">
                <a:tc>
                  <a:txBody>
                    <a:bodyPr/>
                    <a:lstStyle/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Hiwa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Matariki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Pōhutukawa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Tupu-ā-nuku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Waipunarangi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Waitā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Waitī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Ururangi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230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Health and well-being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98381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Crops in the Earth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297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Food from the forest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81140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Fresh water fish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221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Seafood (Kaimoana)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3677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Rainfall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68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Wind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0815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Good fortune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1735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Care for the departed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63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A32BF96-6482-49A9-A05A-4F5A164BAEE9}"/>
              </a:ext>
            </a:extLst>
          </p:cNvPr>
          <p:cNvSpPr txBox="1"/>
          <p:nvPr/>
        </p:nvSpPr>
        <p:spPr>
          <a:xfrm>
            <a:off x="5738883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A0F4B-D7F1-4E68-A593-8B2356468ECB}"/>
              </a:ext>
            </a:extLst>
          </p:cNvPr>
          <p:cNvSpPr txBox="1"/>
          <p:nvPr/>
        </p:nvSpPr>
        <p:spPr>
          <a:xfrm>
            <a:off x="3265556" y="329045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0D896-C327-4E67-A95A-BE8EDB04EC54}"/>
              </a:ext>
            </a:extLst>
          </p:cNvPr>
          <p:cNvSpPr txBox="1"/>
          <p:nvPr/>
        </p:nvSpPr>
        <p:spPr>
          <a:xfrm>
            <a:off x="6669354" y="2874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BDE17-692D-441D-AA73-5503A79D4FC5}"/>
              </a:ext>
            </a:extLst>
          </p:cNvPr>
          <p:cNvSpPr txBox="1"/>
          <p:nvPr/>
        </p:nvSpPr>
        <p:spPr>
          <a:xfrm>
            <a:off x="4080645" y="32974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69D70-AEE3-4823-A862-A088839DD6B8}"/>
              </a:ext>
            </a:extLst>
          </p:cNvPr>
          <p:cNvSpPr txBox="1"/>
          <p:nvPr/>
        </p:nvSpPr>
        <p:spPr>
          <a:xfrm>
            <a:off x="4913118" y="329045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B62D1-1833-402A-84AA-D5C66899F663}"/>
              </a:ext>
            </a:extLst>
          </p:cNvPr>
          <p:cNvSpPr txBox="1"/>
          <p:nvPr/>
        </p:nvSpPr>
        <p:spPr>
          <a:xfrm>
            <a:off x="6593986" y="32561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857524-330B-4FA7-B762-54D4503D0561}"/>
              </a:ext>
            </a:extLst>
          </p:cNvPr>
          <p:cNvSpPr txBox="1"/>
          <p:nvPr/>
        </p:nvSpPr>
        <p:spPr>
          <a:xfrm>
            <a:off x="7497829" y="325918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785F1-2324-42EB-9781-E25A7A83BDBB}"/>
              </a:ext>
            </a:extLst>
          </p:cNvPr>
          <p:cNvSpPr txBox="1"/>
          <p:nvPr/>
        </p:nvSpPr>
        <p:spPr>
          <a:xfrm>
            <a:off x="8340977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F3AB9-C7EA-4AC5-BC4B-77FE2807F225}"/>
              </a:ext>
            </a:extLst>
          </p:cNvPr>
          <p:cNvSpPr txBox="1"/>
          <p:nvPr/>
        </p:nvSpPr>
        <p:spPr>
          <a:xfrm>
            <a:off x="9179626" y="326972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108C18-111D-435E-9148-5ADDFC661E27}"/>
              </a:ext>
            </a:extLst>
          </p:cNvPr>
          <p:cNvSpPr txBox="1"/>
          <p:nvPr/>
        </p:nvSpPr>
        <p:spPr>
          <a:xfrm>
            <a:off x="10022774" y="327211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858F1-0580-497C-8CA2-F7EAD5A081CE}"/>
              </a:ext>
            </a:extLst>
          </p:cNvPr>
          <p:cNvSpPr txBox="1"/>
          <p:nvPr/>
        </p:nvSpPr>
        <p:spPr>
          <a:xfrm>
            <a:off x="3291828" y="27964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9F131-4D76-4FF4-8EEC-E8D695DC969F}"/>
              </a:ext>
            </a:extLst>
          </p:cNvPr>
          <p:cNvSpPr txBox="1"/>
          <p:nvPr/>
        </p:nvSpPr>
        <p:spPr>
          <a:xfrm>
            <a:off x="4106917" y="2803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F2ACE-9303-4F36-A2AB-6D368B84220F}"/>
              </a:ext>
            </a:extLst>
          </p:cNvPr>
          <p:cNvSpPr txBox="1"/>
          <p:nvPr/>
        </p:nvSpPr>
        <p:spPr>
          <a:xfrm>
            <a:off x="4939390" y="279646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D9862-B062-460A-87B4-FB8F4C6FED20}"/>
              </a:ext>
            </a:extLst>
          </p:cNvPr>
          <p:cNvSpPr txBox="1"/>
          <p:nvPr/>
        </p:nvSpPr>
        <p:spPr>
          <a:xfrm>
            <a:off x="5768649" y="28122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F2CACB-007F-4A2F-85A3-3FE41850179E}"/>
              </a:ext>
            </a:extLst>
          </p:cNvPr>
          <p:cNvSpPr txBox="1"/>
          <p:nvPr/>
        </p:nvSpPr>
        <p:spPr>
          <a:xfrm>
            <a:off x="7524101" y="27651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D9D31-D681-4EAD-A814-7E802E7C92A1}"/>
              </a:ext>
            </a:extLst>
          </p:cNvPr>
          <p:cNvSpPr txBox="1"/>
          <p:nvPr/>
        </p:nvSpPr>
        <p:spPr>
          <a:xfrm>
            <a:off x="8367249" y="27675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D264A-5C6E-4A74-81EC-9D3591DC360E}"/>
              </a:ext>
            </a:extLst>
          </p:cNvPr>
          <p:cNvSpPr txBox="1"/>
          <p:nvPr/>
        </p:nvSpPr>
        <p:spPr>
          <a:xfrm>
            <a:off x="9205898" y="2775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975E4-5E6B-4C5F-98EF-6F8B9C15D61B}"/>
              </a:ext>
            </a:extLst>
          </p:cNvPr>
          <p:cNvSpPr txBox="1"/>
          <p:nvPr/>
        </p:nvSpPr>
        <p:spPr>
          <a:xfrm>
            <a:off x="10049046" y="277812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6B51A-407E-4611-8806-8CC666954C3C}"/>
              </a:ext>
            </a:extLst>
          </p:cNvPr>
          <p:cNvSpPr txBox="1"/>
          <p:nvPr/>
        </p:nvSpPr>
        <p:spPr>
          <a:xfrm>
            <a:off x="5745651" y="24121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BF7C65-47C6-4716-AEAA-39A2A05EE1F5}"/>
              </a:ext>
            </a:extLst>
          </p:cNvPr>
          <p:cNvSpPr txBox="1"/>
          <p:nvPr/>
        </p:nvSpPr>
        <p:spPr>
          <a:xfrm>
            <a:off x="5788714" y="36973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C0DC86-0D2F-4CAB-89F2-0F0C8FE13AAC}"/>
              </a:ext>
            </a:extLst>
          </p:cNvPr>
          <p:cNvSpPr txBox="1"/>
          <p:nvPr/>
        </p:nvSpPr>
        <p:spPr>
          <a:xfrm>
            <a:off x="5814529" y="588547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634B89-AC4D-4809-9FF5-8246C8540D2C}"/>
              </a:ext>
            </a:extLst>
          </p:cNvPr>
          <p:cNvSpPr txBox="1"/>
          <p:nvPr/>
        </p:nvSpPr>
        <p:spPr>
          <a:xfrm>
            <a:off x="5780293" y="41321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DCB32E-BFBE-4DCA-BC7D-C74C83B140D0}"/>
              </a:ext>
            </a:extLst>
          </p:cNvPr>
          <p:cNvSpPr txBox="1"/>
          <p:nvPr/>
        </p:nvSpPr>
        <p:spPr>
          <a:xfrm>
            <a:off x="5807055" y="45679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B42A93-5612-4303-A2FA-8A00F6EBFD62}"/>
              </a:ext>
            </a:extLst>
          </p:cNvPr>
          <p:cNvSpPr txBox="1"/>
          <p:nvPr/>
        </p:nvSpPr>
        <p:spPr>
          <a:xfrm>
            <a:off x="5810792" y="501493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F6EB2F-4637-4E02-9837-BE239E0D7A05}"/>
              </a:ext>
            </a:extLst>
          </p:cNvPr>
          <p:cNvSpPr txBox="1"/>
          <p:nvPr/>
        </p:nvSpPr>
        <p:spPr>
          <a:xfrm>
            <a:off x="5814529" y="543955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ACECDB-3C97-40D5-A399-B93BFF3DBA08}"/>
              </a:ext>
            </a:extLst>
          </p:cNvPr>
          <p:cNvSpPr txBox="1"/>
          <p:nvPr/>
        </p:nvSpPr>
        <p:spPr>
          <a:xfrm>
            <a:off x="6558892" y="238252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2ECBA7-C158-46E0-B61B-B45FE44E264D}"/>
              </a:ext>
            </a:extLst>
          </p:cNvPr>
          <p:cNvSpPr txBox="1"/>
          <p:nvPr/>
        </p:nvSpPr>
        <p:spPr>
          <a:xfrm>
            <a:off x="6601955" y="3667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6428EF-D82D-455A-8B0B-A2015591EA05}"/>
              </a:ext>
            </a:extLst>
          </p:cNvPr>
          <p:cNvSpPr txBox="1"/>
          <p:nvPr/>
        </p:nvSpPr>
        <p:spPr>
          <a:xfrm>
            <a:off x="6627770" y="585583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DA506C-DE47-4D40-AE70-D9BB8144460D}"/>
              </a:ext>
            </a:extLst>
          </p:cNvPr>
          <p:cNvSpPr txBox="1"/>
          <p:nvPr/>
        </p:nvSpPr>
        <p:spPr>
          <a:xfrm>
            <a:off x="6593534" y="41025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45044E-97E8-4739-8F69-4E5EC8E63727}"/>
              </a:ext>
            </a:extLst>
          </p:cNvPr>
          <p:cNvSpPr txBox="1"/>
          <p:nvPr/>
        </p:nvSpPr>
        <p:spPr>
          <a:xfrm>
            <a:off x="6620296" y="453832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DBC0B2-C95E-420A-B6C2-56F67C606608}"/>
              </a:ext>
            </a:extLst>
          </p:cNvPr>
          <p:cNvSpPr txBox="1"/>
          <p:nvPr/>
        </p:nvSpPr>
        <p:spPr>
          <a:xfrm>
            <a:off x="6624033" y="49853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6A9D9C-23FB-4E25-887E-527D073AD5DB}"/>
              </a:ext>
            </a:extLst>
          </p:cNvPr>
          <p:cNvSpPr txBox="1"/>
          <p:nvPr/>
        </p:nvSpPr>
        <p:spPr>
          <a:xfrm>
            <a:off x="6627770" y="540992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18BFDD-D7EA-4FA2-8D82-713C054CE8FA}"/>
              </a:ext>
            </a:extLst>
          </p:cNvPr>
          <p:cNvSpPr txBox="1"/>
          <p:nvPr/>
        </p:nvSpPr>
        <p:spPr>
          <a:xfrm>
            <a:off x="7513851" y="4597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1EA891-C378-43F6-83AD-5D29F59B93E3}"/>
              </a:ext>
            </a:extLst>
          </p:cNvPr>
          <p:cNvSpPr txBox="1"/>
          <p:nvPr/>
        </p:nvSpPr>
        <p:spPr>
          <a:xfrm>
            <a:off x="3220576" y="460890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57D1AC-1BC5-45D3-98DF-EB99912A91F1}"/>
              </a:ext>
            </a:extLst>
          </p:cNvPr>
          <p:cNvSpPr txBox="1"/>
          <p:nvPr/>
        </p:nvSpPr>
        <p:spPr>
          <a:xfrm>
            <a:off x="4035665" y="461586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D94073-3771-4748-8A14-DD2A87B96C8B}"/>
              </a:ext>
            </a:extLst>
          </p:cNvPr>
          <p:cNvSpPr txBox="1"/>
          <p:nvPr/>
        </p:nvSpPr>
        <p:spPr>
          <a:xfrm>
            <a:off x="4868138" y="4608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CC3C31-C633-4EEE-9F9F-558A6DA9FAA7}"/>
              </a:ext>
            </a:extLst>
          </p:cNvPr>
          <p:cNvSpPr txBox="1"/>
          <p:nvPr/>
        </p:nvSpPr>
        <p:spPr>
          <a:xfrm>
            <a:off x="8295997" y="458001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C7B37A-E2FD-41C9-B552-B87924D911E0}"/>
              </a:ext>
            </a:extLst>
          </p:cNvPr>
          <p:cNvSpPr txBox="1"/>
          <p:nvPr/>
        </p:nvSpPr>
        <p:spPr>
          <a:xfrm>
            <a:off x="9134646" y="458816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2507E-BF14-45BE-B6C6-2ED52FF5AA81}"/>
              </a:ext>
            </a:extLst>
          </p:cNvPr>
          <p:cNvSpPr txBox="1"/>
          <p:nvPr/>
        </p:nvSpPr>
        <p:spPr>
          <a:xfrm>
            <a:off x="9977794" y="459056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ABEEFD-C8B4-4076-A020-C9C99FAE2489}"/>
              </a:ext>
            </a:extLst>
          </p:cNvPr>
          <p:cNvSpPr txBox="1"/>
          <p:nvPr/>
        </p:nvSpPr>
        <p:spPr>
          <a:xfrm>
            <a:off x="7463728" y="373249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4ECA17-EDCD-4E96-94E3-90D333E9F411}"/>
              </a:ext>
            </a:extLst>
          </p:cNvPr>
          <p:cNvSpPr txBox="1"/>
          <p:nvPr/>
        </p:nvSpPr>
        <p:spPr>
          <a:xfrm>
            <a:off x="7489543" y="592060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3A16FB-8477-48BC-876D-225595C68276}"/>
              </a:ext>
            </a:extLst>
          </p:cNvPr>
          <p:cNvSpPr txBox="1"/>
          <p:nvPr/>
        </p:nvSpPr>
        <p:spPr>
          <a:xfrm>
            <a:off x="7455307" y="41672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AE709F-7CF4-4277-ACF1-91669BF20665}"/>
              </a:ext>
            </a:extLst>
          </p:cNvPr>
          <p:cNvSpPr txBox="1"/>
          <p:nvPr/>
        </p:nvSpPr>
        <p:spPr>
          <a:xfrm>
            <a:off x="7485806" y="505006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31A090-EE39-4693-905F-FC0A5DCAF90A}"/>
              </a:ext>
            </a:extLst>
          </p:cNvPr>
          <p:cNvSpPr txBox="1"/>
          <p:nvPr/>
        </p:nvSpPr>
        <p:spPr>
          <a:xfrm>
            <a:off x="7489543" y="547468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7B4121-10DA-46D3-8EE3-BDD508CE3848}"/>
              </a:ext>
            </a:extLst>
          </p:cNvPr>
          <p:cNvSpPr txBox="1"/>
          <p:nvPr/>
        </p:nvSpPr>
        <p:spPr>
          <a:xfrm>
            <a:off x="7518074" y="23818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B5006-F90B-4EC6-BBB6-00D7982CC4CD}"/>
              </a:ext>
            </a:extLst>
          </p:cNvPr>
          <p:cNvSpPr txBox="1"/>
          <p:nvPr/>
        </p:nvSpPr>
        <p:spPr>
          <a:xfrm>
            <a:off x="9999516" y="50217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01B751-B4DB-4802-A04A-E141B9ADB9C7}"/>
              </a:ext>
            </a:extLst>
          </p:cNvPr>
          <p:cNvSpPr txBox="1"/>
          <p:nvPr/>
        </p:nvSpPr>
        <p:spPr>
          <a:xfrm>
            <a:off x="3246848" y="507661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B0084C-2E50-4DE9-89C6-96BDBB58D205}"/>
              </a:ext>
            </a:extLst>
          </p:cNvPr>
          <p:cNvSpPr txBox="1"/>
          <p:nvPr/>
        </p:nvSpPr>
        <p:spPr>
          <a:xfrm>
            <a:off x="4061937" y="508357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7EEB79-B720-48D0-A2F1-4CF3373500B4}"/>
              </a:ext>
            </a:extLst>
          </p:cNvPr>
          <p:cNvSpPr txBox="1"/>
          <p:nvPr/>
        </p:nvSpPr>
        <p:spPr>
          <a:xfrm>
            <a:off x="4894410" y="50766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118B6A-372C-40FA-8FB0-5F82AF3A9D01}"/>
              </a:ext>
            </a:extLst>
          </p:cNvPr>
          <p:cNvSpPr txBox="1"/>
          <p:nvPr/>
        </p:nvSpPr>
        <p:spPr>
          <a:xfrm>
            <a:off x="8322269" y="50477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EC0A9F-E2B3-4951-8108-41D0A90777A7}"/>
              </a:ext>
            </a:extLst>
          </p:cNvPr>
          <p:cNvSpPr txBox="1"/>
          <p:nvPr/>
        </p:nvSpPr>
        <p:spPr>
          <a:xfrm>
            <a:off x="9160918" y="50558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CFC277-E30D-4E58-B12A-5EBCC8B115D8}"/>
              </a:ext>
            </a:extLst>
          </p:cNvPr>
          <p:cNvSpPr txBox="1"/>
          <p:nvPr/>
        </p:nvSpPr>
        <p:spPr>
          <a:xfrm>
            <a:off x="9996732" y="37587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B1305A-A50E-415A-BEE8-2726D5B24B45}"/>
              </a:ext>
            </a:extLst>
          </p:cNvPr>
          <p:cNvSpPr txBox="1"/>
          <p:nvPr/>
        </p:nvSpPr>
        <p:spPr>
          <a:xfrm>
            <a:off x="10022547" y="594687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04FF45-212E-4E19-96FB-E421A11C6801}"/>
              </a:ext>
            </a:extLst>
          </p:cNvPr>
          <p:cNvSpPr txBox="1"/>
          <p:nvPr/>
        </p:nvSpPr>
        <p:spPr>
          <a:xfrm>
            <a:off x="9988311" y="41935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756C44-1A5C-4917-8145-A5E601E44CB7}"/>
              </a:ext>
            </a:extLst>
          </p:cNvPr>
          <p:cNvSpPr txBox="1"/>
          <p:nvPr/>
        </p:nvSpPr>
        <p:spPr>
          <a:xfrm>
            <a:off x="10022547" y="55009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755AF6-D61C-4A15-9FB6-9B5628E4FE88}"/>
              </a:ext>
            </a:extLst>
          </p:cNvPr>
          <p:cNvSpPr txBox="1"/>
          <p:nvPr/>
        </p:nvSpPr>
        <p:spPr>
          <a:xfrm>
            <a:off x="10034168" y="23622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8904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59202-B0F8-4D90-9101-13342726A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6162" y="568497"/>
            <a:ext cx="10099675" cy="785813"/>
          </a:xfrm>
        </p:spPr>
        <p:txBody>
          <a:bodyPr/>
          <a:lstStyle/>
          <a:p>
            <a:r>
              <a:rPr lang="mi-NZ" dirty="0"/>
              <a:t>Clue Toru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48D0-119E-4ABC-8CC7-84CADAD240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6162" y="1932160"/>
            <a:ext cx="4633913" cy="2951162"/>
          </a:xfrm>
        </p:spPr>
        <p:txBody>
          <a:bodyPr>
            <a:normAutofit fontScale="85000" lnSpcReduction="10000"/>
          </a:bodyPr>
          <a:lstStyle/>
          <a:p>
            <a:r>
              <a:rPr lang="en-AU" sz="3200" dirty="0"/>
              <a:t>The other twin stars oversee the fresh waters (streams, rivers, lakes) and the salt water (sea). </a:t>
            </a:r>
          </a:p>
          <a:p>
            <a:r>
              <a:rPr lang="en-AU" sz="3200" dirty="0"/>
              <a:t>Fresh water flows down to the sea.</a:t>
            </a:r>
            <a:endParaRPr lang="en-NZ" sz="3200" dirty="0"/>
          </a:p>
        </p:txBody>
      </p:sp>
      <p:pic>
        <p:nvPicPr>
          <p:cNvPr id="7" name="Picture 6" descr="A picture containing table, rug&#10;&#10;Description automatically generated">
            <a:extLst>
              <a:ext uri="{FF2B5EF4-FFF2-40B4-BE49-F238E27FC236}">
                <a16:creationId xmlns:a16="http://schemas.microsoft.com/office/drawing/2014/main" id="{AA3D1148-57CC-46F5-96B9-554FE579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1843024"/>
            <a:ext cx="5149069" cy="3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8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E153-3521-47D4-9430-9FFC9515DC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8447" y="360503"/>
            <a:ext cx="8897938" cy="508000"/>
          </a:xfrm>
        </p:spPr>
        <p:txBody>
          <a:bodyPr>
            <a:normAutofit fontScale="70000" lnSpcReduction="20000"/>
          </a:bodyPr>
          <a:lstStyle/>
          <a:p>
            <a:r>
              <a:rPr lang="mi-NZ" dirty="0"/>
              <a:t>Use a matrix, or table, to organise the information.</a:t>
            </a:r>
            <a:endParaRPr lang="en-N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341DC-F958-406F-8C60-0CAB6769A86C}"/>
              </a:ext>
            </a:extLst>
          </p:cNvPr>
          <p:cNvSpPr txBox="1"/>
          <p:nvPr/>
        </p:nvSpPr>
        <p:spPr>
          <a:xfrm>
            <a:off x="4556779" y="319759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Matariki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36BED-593F-4BC6-8623-D3FEFF00378C}"/>
              </a:ext>
            </a:extLst>
          </p:cNvPr>
          <p:cNvSpPr txBox="1"/>
          <p:nvPr/>
        </p:nvSpPr>
        <p:spPr>
          <a:xfrm>
            <a:off x="1817285" y="371659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Waitā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4488-E9D9-4FC7-A817-1DA117063354}"/>
              </a:ext>
            </a:extLst>
          </p:cNvPr>
          <p:cNvSpPr txBox="1"/>
          <p:nvPr/>
        </p:nvSpPr>
        <p:spPr>
          <a:xfrm>
            <a:off x="1817285" y="4344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b="1" dirty="0">
                <a:solidFill>
                  <a:schemeClr val="bg1"/>
                </a:solidFill>
              </a:rPr>
              <a:t>Waitī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E4BE-F945-45D5-BB97-464968396A91}"/>
              </a:ext>
            </a:extLst>
          </p:cNvPr>
          <p:cNvSpPr txBox="1"/>
          <p:nvPr/>
        </p:nvSpPr>
        <p:spPr>
          <a:xfrm>
            <a:off x="6151459" y="465655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607B9-E060-4116-8196-6D8B3E730D41}"/>
              </a:ext>
            </a:extLst>
          </p:cNvPr>
          <p:cNvSpPr txBox="1"/>
          <p:nvPr/>
        </p:nvSpPr>
        <p:spPr>
          <a:xfrm>
            <a:off x="5545425" y="427603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46778-CD28-4F55-A8EB-09A8E6D329DE}"/>
              </a:ext>
            </a:extLst>
          </p:cNvPr>
          <p:cNvSpPr txBox="1"/>
          <p:nvPr/>
        </p:nvSpPr>
        <p:spPr>
          <a:xfrm>
            <a:off x="2158848" y="207891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Waipunarangi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27950-B816-4B8D-9226-AADAA84AF059}"/>
              </a:ext>
            </a:extLst>
          </p:cNvPr>
          <p:cNvSpPr txBox="1"/>
          <p:nvPr/>
        </p:nvSpPr>
        <p:spPr>
          <a:xfrm>
            <a:off x="2208596" y="5014241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Pōhutakawa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EBB107-BFDC-48D4-B7D7-685B1C3F418B}"/>
              </a:ext>
            </a:extLst>
          </p:cNvPr>
          <p:cNvSpPr txBox="1"/>
          <p:nvPr/>
        </p:nvSpPr>
        <p:spPr>
          <a:xfrm>
            <a:off x="4057985" y="2048181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Ururangi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E6430-4453-4B41-83ED-9A92E575B843}"/>
              </a:ext>
            </a:extLst>
          </p:cNvPr>
          <p:cNvSpPr txBox="1"/>
          <p:nvPr/>
        </p:nvSpPr>
        <p:spPr>
          <a:xfrm>
            <a:off x="1576382" y="3231007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chemeClr val="bg1"/>
                </a:solidFill>
              </a:rPr>
              <a:t>Hiwa-i-te-rangi</a:t>
            </a:r>
            <a:endParaRPr lang="en-N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49EC6D-F330-4620-A4D8-E8A99E34DE68}"/>
              </a:ext>
            </a:extLst>
          </p:cNvPr>
          <p:cNvGraphicFramePr>
            <a:graphicFrameLocks noGrp="1"/>
          </p:cNvGraphicFramePr>
          <p:nvPr/>
        </p:nvGraphicFramePr>
        <p:xfrm>
          <a:off x="618837" y="879829"/>
          <a:ext cx="10199583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02">
                  <a:extLst>
                    <a:ext uri="{9D8B030D-6E8A-4147-A177-3AD203B41FA5}">
                      <a16:colId xmlns:a16="http://schemas.microsoft.com/office/drawing/2014/main" val="44839200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14235715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222334033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05536166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1468237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529635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9735823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89808033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20869604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620126129"/>
                    </a:ext>
                  </a:extLst>
                </a:gridCol>
              </a:tblGrid>
              <a:tr h="1599699">
                <a:tc>
                  <a:txBody>
                    <a:bodyPr/>
                    <a:lstStyle/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Hiwa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Matariki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Pōhutukawa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Tupu-ā-nuku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Waipunarangi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Waitā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Waitī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0" dirty="0">
                          <a:solidFill>
                            <a:schemeClr val="tx1"/>
                          </a:solidFill>
                        </a:rPr>
                        <a:t>Ururangi</a:t>
                      </a:r>
                      <a:endParaRPr lang="en-N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230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Health and well-being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98381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Crops in the Earth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2978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Food from the forest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81140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Fresh water fish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221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Seafood (Kaimoana)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3677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Rainfall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68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Wind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08152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Good fortune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17353"/>
                  </a:ext>
                </a:extLst>
              </a:tr>
              <a:tr h="437638">
                <a:tc>
                  <a:txBody>
                    <a:bodyPr/>
                    <a:lstStyle/>
                    <a:p>
                      <a:r>
                        <a:rPr lang="mi-NZ" sz="2000" dirty="0"/>
                        <a:t>Care for the departed</a:t>
                      </a:r>
                      <a:endParaRPr lang="en-N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63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A32BF96-6482-49A9-A05A-4F5A164BAEE9}"/>
              </a:ext>
            </a:extLst>
          </p:cNvPr>
          <p:cNvSpPr txBox="1"/>
          <p:nvPr/>
        </p:nvSpPr>
        <p:spPr>
          <a:xfrm>
            <a:off x="5738883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A0F4B-D7F1-4E68-A593-8B2356468ECB}"/>
              </a:ext>
            </a:extLst>
          </p:cNvPr>
          <p:cNvSpPr txBox="1"/>
          <p:nvPr/>
        </p:nvSpPr>
        <p:spPr>
          <a:xfrm>
            <a:off x="3265556" y="329045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0D896-C327-4E67-A95A-BE8EDB04EC54}"/>
              </a:ext>
            </a:extLst>
          </p:cNvPr>
          <p:cNvSpPr txBox="1"/>
          <p:nvPr/>
        </p:nvSpPr>
        <p:spPr>
          <a:xfrm>
            <a:off x="6669354" y="2874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BDE17-692D-441D-AA73-5503A79D4FC5}"/>
              </a:ext>
            </a:extLst>
          </p:cNvPr>
          <p:cNvSpPr txBox="1"/>
          <p:nvPr/>
        </p:nvSpPr>
        <p:spPr>
          <a:xfrm>
            <a:off x="4080645" y="32974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69D70-AEE3-4823-A862-A088839DD6B8}"/>
              </a:ext>
            </a:extLst>
          </p:cNvPr>
          <p:cNvSpPr txBox="1"/>
          <p:nvPr/>
        </p:nvSpPr>
        <p:spPr>
          <a:xfrm>
            <a:off x="4913118" y="329045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B62D1-1833-402A-84AA-D5C66899F663}"/>
              </a:ext>
            </a:extLst>
          </p:cNvPr>
          <p:cNvSpPr txBox="1"/>
          <p:nvPr/>
        </p:nvSpPr>
        <p:spPr>
          <a:xfrm>
            <a:off x="6593986" y="32561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857524-330B-4FA7-B762-54D4503D0561}"/>
              </a:ext>
            </a:extLst>
          </p:cNvPr>
          <p:cNvSpPr txBox="1"/>
          <p:nvPr/>
        </p:nvSpPr>
        <p:spPr>
          <a:xfrm>
            <a:off x="7497829" y="325918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785F1-2324-42EB-9781-E25A7A83BDBB}"/>
              </a:ext>
            </a:extLst>
          </p:cNvPr>
          <p:cNvSpPr txBox="1"/>
          <p:nvPr/>
        </p:nvSpPr>
        <p:spPr>
          <a:xfrm>
            <a:off x="8340977" y="326157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F3AB9-C7EA-4AC5-BC4B-77FE2807F225}"/>
              </a:ext>
            </a:extLst>
          </p:cNvPr>
          <p:cNvSpPr txBox="1"/>
          <p:nvPr/>
        </p:nvSpPr>
        <p:spPr>
          <a:xfrm>
            <a:off x="9179626" y="326972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108C18-111D-435E-9148-5ADDFC661E27}"/>
              </a:ext>
            </a:extLst>
          </p:cNvPr>
          <p:cNvSpPr txBox="1"/>
          <p:nvPr/>
        </p:nvSpPr>
        <p:spPr>
          <a:xfrm>
            <a:off x="10022774" y="327211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858F1-0580-497C-8CA2-F7EAD5A081CE}"/>
              </a:ext>
            </a:extLst>
          </p:cNvPr>
          <p:cNvSpPr txBox="1"/>
          <p:nvPr/>
        </p:nvSpPr>
        <p:spPr>
          <a:xfrm>
            <a:off x="3291828" y="27964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9F131-4D76-4FF4-8EEC-E8D695DC969F}"/>
              </a:ext>
            </a:extLst>
          </p:cNvPr>
          <p:cNvSpPr txBox="1"/>
          <p:nvPr/>
        </p:nvSpPr>
        <p:spPr>
          <a:xfrm>
            <a:off x="4106917" y="28034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F2ACE-9303-4F36-A2AB-6D368B84220F}"/>
              </a:ext>
            </a:extLst>
          </p:cNvPr>
          <p:cNvSpPr txBox="1"/>
          <p:nvPr/>
        </p:nvSpPr>
        <p:spPr>
          <a:xfrm>
            <a:off x="4939390" y="279646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D9862-B062-460A-87B4-FB8F4C6FED20}"/>
              </a:ext>
            </a:extLst>
          </p:cNvPr>
          <p:cNvSpPr txBox="1"/>
          <p:nvPr/>
        </p:nvSpPr>
        <p:spPr>
          <a:xfrm>
            <a:off x="5768649" y="28122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F2CACB-007F-4A2F-85A3-3FE41850179E}"/>
              </a:ext>
            </a:extLst>
          </p:cNvPr>
          <p:cNvSpPr txBox="1"/>
          <p:nvPr/>
        </p:nvSpPr>
        <p:spPr>
          <a:xfrm>
            <a:off x="7524101" y="27651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D9D31-D681-4EAD-A814-7E802E7C92A1}"/>
              </a:ext>
            </a:extLst>
          </p:cNvPr>
          <p:cNvSpPr txBox="1"/>
          <p:nvPr/>
        </p:nvSpPr>
        <p:spPr>
          <a:xfrm>
            <a:off x="8367249" y="27675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D264A-5C6E-4A74-81EC-9D3591DC360E}"/>
              </a:ext>
            </a:extLst>
          </p:cNvPr>
          <p:cNvSpPr txBox="1"/>
          <p:nvPr/>
        </p:nvSpPr>
        <p:spPr>
          <a:xfrm>
            <a:off x="9205898" y="2775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975E4-5E6B-4C5F-98EF-6F8B9C15D61B}"/>
              </a:ext>
            </a:extLst>
          </p:cNvPr>
          <p:cNvSpPr txBox="1"/>
          <p:nvPr/>
        </p:nvSpPr>
        <p:spPr>
          <a:xfrm>
            <a:off x="10049046" y="277812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6B51A-407E-4611-8806-8CC666954C3C}"/>
              </a:ext>
            </a:extLst>
          </p:cNvPr>
          <p:cNvSpPr txBox="1"/>
          <p:nvPr/>
        </p:nvSpPr>
        <p:spPr>
          <a:xfrm>
            <a:off x="5745651" y="24121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BF7C65-47C6-4716-AEAA-39A2A05EE1F5}"/>
              </a:ext>
            </a:extLst>
          </p:cNvPr>
          <p:cNvSpPr txBox="1"/>
          <p:nvPr/>
        </p:nvSpPr>
        <p:spPr>
          <a:xfrm>
            <a:off x="5788714" y="36973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C0DC86-0D2F-4CAB-89F2-0F0C8FE13AAC}"/>
              </a:ext>
            </a:extLst>
          </p:cNvPr>
          <p:cNvSpPr txBox="1"/>
          <p:nvPr/>
        </p:nvSpPr>
        <p:spPr>
          <a:xfrm>
            <a:off x="5814529" y="588547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634B89-AC4D-4809-9FF5-8246C8540D2C}"/>
              </a:ext>
            </a:extLst>
          </p:cNvPr>
          <p:cNvSpPr txBox="1"/>
          <p:nvPr/>
        </p:nvSpPr>
        <p:spPr>
          <a:xfrm>
            <a:off x="5780293" y="413216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DCB32E-BFBE-4DCA-BC7D-C74C83B140D0}"/>
              </a:ext>
            </a:extLst>
          </p:cNvPr>
          <p:cNvSpPr txBox="1"/>
          <p:nvPr/>
        </p:nvSpPr>
        <p:spPr>
          <a:xfrm>
            <a:off x="5807055" y="456796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B42A93-5612-4303-A2FA-8A00F6EBFD62}"/>
              </a:ext>
            </a:extLst>
          </p:cNvPr>
          <p:cNvSpPr txBox="1"/>
          <p:nvPr/>
        </p:nvSpPr>
        <p:spPr>
          <a:xfrm>
            <a:off x="5810792" y="501493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F6EB2F-4637-4E02-9837-BE239E0D7A05}"/>
              </a:ext>
            </a:extLst>
          </p:cNvPr>
          <p:cNvSpPr txBox="1"/>
          <p:nvPr/>
        </p:nvSpPr>
        <p:spPr>
          <a:xfrm>
            <a:off x="5814529" y="543955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ACECDB-3C97-40D5-A399-B93BFF3DBA08}"/>
              </a:ext>
            </a:extLst>
          </p:cNvPr>
          <p:cNvSpPr txBox="1"/>
          <p:nvPr/>
        </p:nvSpPr>
        <p:spPr>
          <a:xfrm>
            <a:off x="6558892" y="238252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2ECBA7-C158-46E0-B61B-B45FE44E264D}"/>
              </a:ext>
            </a:extLst>
          </p:cNvPr>
          <p:cNvSpPr txBox="1"/>
          <p:nvPr/>
        </p:nvSpPr>
        <p:spPr>
          <a:xfrm>
            <a:off x="6601955" y="366773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6428EF-D82D-455A-8B0B-A2015591EA05}"/>
              </a:ext>
            </a:extLst>
          </p:cNvPr>
          <p:cNvSpPr txBox="1"/>
          <p:nvPr/>
        </p:nvSpPr>
        <p:spPr>
          <a:xfrm>
            <a:off x="6627770" y="585583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DA506C-DE47-4D40-AE70-D9BB8144460D}"/>
              </a:ext>
            </a:extLst>
          </p:cNvPr>
          <p:cNvSpPr txBox="1"/>
          <p:nvPr/>
        </p:nvSpPr>
        <p:spPr>
          <a:xfrm>
            <a:off x="6593534" y="41025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45044E-97E8-4739-8F69-4E5EC8E63727}"/>
              </a:ext>
            </a:extLst>
          </p:cNvPr>
          <p:cNvSpPr txBox="1"/>
          <p:nvPr/>
        </p:nvSpPr>
        <p:spPr>
          <a:xfrm>
            <a:off x="6620296" y="453832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DBC0B2-C95E-420A-B6C2-56F67C606608}"/>
              </a:ext>
            </a:extLst>
          </p:cNvPr>
          <p:cNvSpPr txBox="1"/>
          <p:nvPr/>
        </p:nvSpPr>
        <p:spPr>
          <a:xfrm>
            <a:off x="6624033" y="49853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6A9D9C-23FB-4E25-887E-527D073AD5DB}"/>
              </a:ext>
            </a:extLst>
          </p:cNvPr>
          <p:cNvSpPr txBox="1"/>
          <p:nvPr/>
        </p:nvSpPr>
        <p:spPr>
          <a:xfrm>
            <a:off x="6627770" y="540992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18BFDD-D7EA-4FA2-8D82-713C054CE8FA}"/>
              </a:ext>
            </a:extLst>
          </p:cNvPr>
          <p:cNvSpPr txBox="1"/>
          <p:nvPr/>
        </p:nvSpPr>
        <p:spPr>
          <a:xfrm>
            <a:off x="7513851" y="4597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1EA891-C378-43F6-83AD-5D29F59B93E3}"/>
              </a:ext>
            </a:extLst>
          </p:cNvPr>
          <p:cNvSpPr txBox="1"/>
          <p:nvPr/>
        </p:nvSpPr>
        <p:spPr>
          <a:xfrm>
            <a:off x="3220576" y="460890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57D1AC-1BC5-45D3-98DF-EB99912A91F1}"/>
              </a:ext>
            </a:extLst>
          </p:cNvPr>
          <p:cNvSpPr txBox="1"/>
          <p:nvPr/>
        </p:nvSpPr>
        <p:spPr>
          <a:xfrm>
            <a:off x="4035665" y="461586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D94073-3771-4748-8A14-DD2A87B96C8B}"/>
              </a:ext>
            </a:extLst>
          </p:cNvPr>
          <p:cNvSpPr txBox="1"/>
          <p:nvPr/>
        </p:nvSpPr>
        <p:spPr>
          <a:xfrm>
            <a:off x="4868138" y="460890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CC3C31-C633-4EEE-9F9F-558A6DA9FAA7}"/>
              </a:ext>
            </a:extLst>
          </p:cNvPr>
          <p:cNvSpPr txBox="1"/>
          <p:nvPr/>
        </p:nvSpPr>
        <p:spPr>
          <a:xfrm>
            <a:off x="8295997" y="458001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C7B37A-E2FD-41C9-B552-B87924D911E0}"/>
              </a:ext>
            </a:extLst>
          </p:cNvPr>
          <p:cNvSpPr txBox="1"/>
          <p:nvPr/>
        </p:nvSpPr>
        <p:spPr>
          <a:xfrm>
            <a:off x="9134646" y="458816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2507E-BF14-45BE-B6C6-2ED52FF5AA81}"/>
              </a:ext>
            </a:extLst>
          </p:cNvPr>
          <p:cNvSpPr txBox="1"/>
          <p:nvPr/>
        </p:nvSpPr>
        <p:spPr>
          <a:xfrm>
            <a:off x="9977794" y="459056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ABEEFD-C8B4-4076-A020-C9C99FAE2489}"/>
              </a:ext>
            </a:extLst>
          </p:cNvPr>
          <p:cNvSpPr txBox="1"/>
          <p:nvPr/>
        </p:nvSpPr>
        <p:spPr>
          <a:xfrm>
            <a:off x="7463728" y="373249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4ECA17-EDCD-4E96-94E3-90D333E9F411}"/>
              </a:ext>
            </a:extLst>
          </p:cNvPr>
          <p:cNvSpPr txBox="1"/>
          <p:nvPr/>
        </p:nvSpPr>
        <p:spPr>
          <a:xfrm>
            <a:off x="7489543" y="592060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3A16FB-8477-48BC-876D-225595C68276}"/>
              </a:ext>
            </a:extLst>
          </p:cNvPr>
          <p:cNvSpPr txBox="1"/>
          <p:nvPr/>
        </p:nvSpPr>
        <p:spPr>
          <a:xfrm>
            <a:off x="7455307" y="41672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AE709F-7CF4-4277-ACF1-91669BF20665}"/>
              </a:ext>
            </a:extLst>
          </p:cNvPr>
          <p:cNvSpPr txBox="1"/>
          <p:nvPr/>
        </p:nvSpPr>
        <p:spPr>
          <a:xfrm>
            <a:off x="7485806" y="505006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31A090-EE39-4693-905F-FC0A5DCAF90A}"/>
              </a:ext>
            </a:extLst>
          </p:cNvPr>
          <p:cNvSpPr txBox="1"/>
          <p:nvPr/>
        </p:nvSpPr>
        <p:spPr>
          <a:xfrm>
            <a:off x="7489543" y="547468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7B4121-10DA-46D3-8EE3-BDD508CE3848}"/>
              </a:ext>
            </a:extLst>
          </p:cNvPr>
          <p:cNvSpPr txBox="1"/>
          <p:nvPr/>
        </p:nvSpPr>
        <p:spPr>
          <a:xfrm>
            <a:off x="7518074" y="2381892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B5006-F90B-4EC6-BBB6-00D7982CC4CD}"/>
              </a:ext>
            </a:extLst>
          </p:cNvPr>
          <p:cNvSpPr txBox="1"/>
          <p:nvPr/>
        </p:nvSpPr>
        <p:spPr>
          <a:xfrm>
            <a:off x="9999516" y="50217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01B751-B4DB-4802-A04A-E141B9ADB9C7}"/>
              </a:ext>
            </a:extLst>
          </p:cNvPr>
          <p:cNvSpPr txBox="1"/>
          <p:nvPr/>
        </p:nvSpPr>
        <p:spPr>
          <a:xfrm>
            <a:off x="3246848" y="507661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B0084C-2E50-4DE9-89C6-96BDBB58D205}"/>
              </a:ext>
            </a:extLst>
          </p:cNvPr>
          <p:cNvSpPr txBox="1"/>
          <p:nvPr/>
        </p:nvSpPr>
        <p:spPr>
          <a:xfrm>
            <a:off x="4061937" y="5083576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7EEB79-B720-48D0-A2F1-4CF3373500B4}"/>
              </a:ext>
            </a:extLst>
          </p:cNvPr>
          <p:cNvSpPr txBox="1"/>
          <p:nvPr/>
        </p:nvSpPr>
        <p:spPr>
          <a:xfrm>
            <a:off x="4894410" y="507661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118B6A-372C-40FA-8FB0-5F82AF3A9D01}"/>
              </a:ext>
            </a:extLst>
          </p:cNvPr>
          <p:cNvSpPr txBox="1"/>
          <p:nvPr/>
        </p:nvSpPr>
        <p:spPr>
          <a:xfrm>
            <a:off x="8322269" y="50477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EC0A9F-E2B3-4951-8108-41D0A90777A7}"/>
              </a:ext>
            </a:extLst>
          </p:cNvPr>
          <p:cNvSpPr txBox="1"/>
          <p:nvPr/>
        </p:nvSpPr>
        <p:spPr>
          <a:xfrm>
            <a:off x="9160918" y="505588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CFC277-E30D-4E58-B12A-5EBCC8B115D8}"/>
              </a:ext>
            </a:extLst>
          </p:cNvPr>
          <p:cNvSpPr txBox="1"/>
          <p:nvPr/>
        </p:nvSpPr>
        <p:spPr>
          <a:xfrm>
            <a:off x="9996732" y="375877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B1305A-A50E-415A-BEE8-2726D5B24B45}"/>
              </a:ext>
            </a:extLst>
          </p:cNvPr>
          <p:cNvSpPr txBox="1"/>
          <p:nvPr/>
        </p:nvSpPr>
        <p:spPr>
          <a:xfrm>
            <a:off x="10022547" y="594687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04FF45-212E-4E19-96FB-E421A11C6801}"/>
              </a:ext>
            </a:extLst>
          </p:cNvPr>
          <p:cNvSpPr txBox="1"/>
          <p:nvPr/>
        </p:nvSpPr>
        <p:spPr>
          <a:xfrm>
            <a:off x="9988311" y="419357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756C44-1A5C-4917-8145-A5E601E44CB7}"/>
              </a:ext>
            </a:extLst>
          </p:cNvPr>
          <p:cNvSpPr txBox="1"/>
          <p:nvPr/>
        </p:nvSpPr>
        <p:spPr>
          <a:xfrm>
            <a:off x="10022547" y="550095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755AF6-D61C-4A15-9FB6-9B5628E4FE88}"/>
              </a:ext>
            </a:extLst>
          </p:cNvPr>
          <p:cNvSpPr txBox="1"/>
          <p:nvPr/>
        </p:nvSpPr>
        <p:spPr>
          <a:xfrm>
            <a:off x="10034168" y="23622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D5FA0A-6D5C-45D4-A7CA-CCD04FF3159E}"/>
              </a:ext>
            </a:extLst>
          </p:cNvPr>
          <p:cNvSpPr txBox="1"/>
          <p:nvPr/>
        </p:nvSpPr>
        <p:spPr>
          <a:xfrm>
            <a:off x="9108462" y="375055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D30105-1D70-4A07-8504-13C1D710B641}"/>
              </a:ext>
            </a:extLst>
          </p:cNvPr>
          <p:cNvSpPr txBox="1"/>
          <p:nvPr/>
        </p:nvSpPr>
        <p:spPr>
          <a:xfrm>
            <a:off x="8299130" y="418612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EA9FAA0-0F8F-48C6-B45D-D930A2BF34F0}"/>
              </a:ext>
            </a:extLst>
          </p:cNvPr>
          <p:cNvSpPr txBox="1"/>
          <p:nvPr/>
        </p:nvSpPr>
        <p:spPr>
          <a:xfrm>
            <a:off x="3246848" y="375243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6C0D07-0439-461B-AA28-FF63895EFFAF}"/>
              </a:ext>
            </a:extLst>
          </p:cNvPr>
          <p:cNvSpPr txBox="1"/>
          <p:nvPr/>
        </p:nvSpPr>
        <p:spPr>
          <a:xfrm>
            <a:off x="4061937" y="3759391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736653-A6E1-4398-A8F5-62F8FEDA3A78}"/>
              </a:ext>
            </a:extLst>
          </p:cNvPr>
          <p:cNvSpPr txBox="1"/>
          <p:nvPr/>
        </p:nvSpPr>
        <p:spPr>
          <a:xfrm>
            <a:off x="4894410" y="3752430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922213-075D-456C-B069-AB23B3ADB05B}"/>
              </a:ext>
            </a:extLst>
          </p:cNvPr>
          <p:cNvSpPr txBox="1"/>
          <p:nvPr/>
        </p:nvSpPr>
        <p:spPr>
          <a:xfrm>
            <a:off x="8322269" y="372354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67E8F-6968-4A3D-A10C-693CFB8E7A3D}"/>
              </a:ext>
            </a:extLst>
          </p:cNvPr>
          <p:cNvSpPr txBox="1"/>
          <p:nvPr/>
        </p:nvSpPr>
        <p:spPr>
          <a:xfrm>
            <a:off x="3241588" y="414131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99D4264-6C1D-4630-AA3C-DCD034F35F39}"/>
              </a:ext>
            </a:extLst>
          </p:cNvPr>
          <p:cNvSpPr txBox="1"/>
          <p:nvPr/>
        </p:nvSpPr>
        <p:spPr>
          <a:xfrm>
            <a:off x="4056677" y="414827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E6D3B5-DAE4-4E5F-8163-913C67DE396C}"/>
              </a:ext>
            </a:extLst>
          </p:cNvPr>
          <p:cNvSpPr txBox="1"/>
          <p:nvPr/>
        </p:nvSpPr>
        <p:spPr>
          <a:xfrm>
            <a:off x="4889150" y="4141317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1080CF-5941-4024-813E-4B6F8B39F944}"/>
              </a:ext>
            </a:extLst>
          </p:cNvPr>
          <p:cNvSpPr txBox="1"/>
          <p:nvPr/>
        </p:nvSpPr>
        <p:spPr>
          <a:xfrm>
            <a:off x="9120437" y="417569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15AB80B-D859-44D3-A218-2FCBE2519A94}"/>
              </a:ext>
            </a:extLst>
          </p:cNvPr>
          <p:cNvSpPr txBox="1"/>
          <p:nvPr/>
        </p:nvSpPr>
        <p:spPr>
          <a:xfrm>
            <a:off x="8319866" y="593110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E4E9D2-8242-4662-AF80-CACBE8CDA6D1}"/>
              </a:ext>
            </a:extLst>
          </p:cNvPr>
          <p:cNvSpPr txBox="1"/>
          <p:nvPr/>
        </p:nvSpPr>
        <p:spPr>
          <a:xfrm>
            <a:off x="8319866" y="5485193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A15EF1-DFC6-4C3B-BCC5-AC8D0AA20085}"/>
              </a:ext>
            </a:extLst>
          </p:cNvPr>
          <p:cNvSpPr txBox="1"/>
          <p:nvPr/>
        </p:nvSpPr>
        <p:spPr>
          <a:xfrm>
            <a:off x="8348397" y="2392398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0340BF-C6D2-43DC-B7DB-66B1CF573AB2}"/>
              </a:ext>
            </a:extLst>
          </p:cNvPr>
          <p:cNvSpPr txBox="1"/>
          <p:nvPr/>
        </p:nvSpPr>
        <p:spPr>
          <a:xfrm>
            <a:off x="9166180" y="5942745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89D8015-CD60-43F1-A8BA-67033EE1E10F}"/>
              </a:ext>
            </a:extLst>
          </p:cNvPr>
          <p:cNvSpPr txBox="1"/>
          <p:nvPr/>
        </p:nvSpPr>
        <p:spPr>
          <a:xfrm>
            <a:off x="9166180" y="5496829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63C285-5939-4896-B70C-1A59BC5BFB2E}"/>
              </a:ext>
            </a:extLst>
          </p:cNvPr>
          <p:cNvSpPr txBox="1"/>
          <p:nvPr/>
        </p:nvSpPr>
        <p:spPr>
          <a:xfrm>
            <a:off x="9194711" y="2404034"/>
            <a:ext cx="7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ym typeface="Wingdings 2" panose="05020102010507070707" pitchFamily="18" charset="2"/>
              </a:rPr>
              <a:t>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4209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TV - Senior School" id="{8CD88DC0-C991-4D0A-9BEF-669500C414BB}" vid="{4D9EE556-FBDF-4805-B49B-86FFD452F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HLTV - Senior School (1)</Template>
  <TotalTime>1138</TotalTime>
  <Words>852</Words>
  <Application>Microsoft Office PowerPoint</Application>
  <PresentationFormat>Widescreen</PresentationFormat>
  <Paragraphs>528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Clue Tahi</vt:lpstr>
      <vt:lpstr>PowerPoint Presentation</vt:lpstr>
      <vt:lpstr>Clue Rua</vt:lpstr>
      <vt:lpstr>PowerPoint Presentation</vt:lpstr>
      <vt:lpstr>Clue Toru</vt:lpstr>
      <vt:lpstr>PowerPoint Presentation</vt:lpstr>
      <vt:lpstr>Clue Wha</vt:lpstr>
      <vt:lpstr>PowerPoint Presentation</vt:lpstr>
      <vt:lpstr>Clue Rima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heading  sits in here, using Calibri font</dc:title>
  <dc:creator>Vince Wright</dc:creator>
  <cp:lastModifiedBy>Andrew  Tagg</cp:lastModifiedBy>
  <cp:revision>58</cp:revision>
  <cp:lastPrinted>2020-05-22T04:58:37Z</cp:lastPrinted>
  <dcterms:created xsi:type="dcterms:W3CDTF">2020-05-13T21:41:38Z</dcterms:created>
  <dcterms:modified xsi:type="dcterms:W3CDTF">2020-06-19T02:42:47Z</dcterms:modified>
</cp:coreProperties>
</file>